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2"/>
  </p:notesMasterIdLst>
  <p:sldIdLst>
    <p:sldId id="546" r:id="rId2"/>
    <p:sldId id="432" r:id="rId3"/>
    <p:sldId id="433" r:id="rId4"/>
    <p:sldId id="434" r:id="rId5"/>
    <p:sldId id="576" r:id="rId6"/>
    <p:sldId id="579" r:id="rId7"/>
    <p:sldId id="580" r:id="rId8"/>
    <p:sldId id="522" r:id="rId9"/>
    <p:sldId id="594" r:id="rId10"/>
    <p:sldId id="534" r:id="rId11"/>
    <p:sldId id="535" r:id="rId12"/>
    <p:sldId id="595" r:id="rId13"/>
    <p:sldId id="547" r:id="rId14"/>
    <p:sldId id="553" r:id="rId15"/>
    <p:sldId id="533" r:id="rId16"/>
    <p:sldId id="554" r:id="rId17"/>
    <p:sldId id="596" r:id="rId18"/>
    <p:sldId id="559" r:id="rId19"/>
    <p:sldId id="560" r:id="rId20"/>
    <p:sldId id="598" r:id="rId21"/>
    <p:sldId id="562" r:id="rId22"/>
    <p:sldId id="599" r:id="rId23"/>
    <p:sldId id="587" r:id="rId24"/>
    <p:sldId id="564" r:id="rId25"/>
    <p:sldId id="565" r:id="rId26"/>
    <p:sldId id="588" r:id="rId27"/>
    <p:sldId id="600" r:id="rId28"/>
    <p:sldId id="568" r:id="rId29"/>
    <p:sldId id="589" r:id="rId30"/>
    <p:sldId id="569" r:id="rId31"/>
    <p:sldId id="601" r:id="rId32"/>
    <p:sldId id="591" r:id="rId33"/>
    <p:sldId id="572" r:id="rId34"/>
    <p:sldId id="590" r:id="rId35"/>
    <p:sldId id="597" r:id="rId36"/>
    <p:sldId id="586" r:id="rId37"/>
    <p:sldId id="403" r:id="rId38"/>
    <p:sldId id="473" r:id="rId39"/>
    <p:sldId id="592" r:id="rId40"/>
    <p:sldId id="476" r:id="rId41"/>
    <p:sldId id="507" r:id="rId42"/>
    <p:sldId id="508" r:id="rId43"/>
    <p:sldId id="585" r:id="rId44"/>
    <p:sldId id="405" r:id="rId45"/>
    <p:sldId id="593" r:id="rId46"/>
    <p:sldId id="503" r:id="rId47"/>
    <p:sldId id="542" r:id="rId48"/>
    <p:sldId id="551" r:id="rId49"/>
    <p:sldId id="543" r:id="rId50"/>
    <p:sldId id="556" r:id="rId5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9" autoAdjust="0"/>
    <p:restoredTop sz="94718" autoAdjust="0"/>
  </p:normalViewPr>
  <p:slideViewPr>
    <p:cSldViewPr>
      <p:cViewPr>
        <p:scale>
          <a:sx n="70" d="100"/>
          <a:sy n="70" d="100"/>
        </p:scale>
        <p:origin x="-141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0" y="15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16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5EC19-D8E6-4B24-81C1-EE4774E3F4BE}" type="datetimeFigureOut">
              <a:rPr lang="en-US" smtClean="0"/>
              <a:pPr/>
              <a:t>3/18/2016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36023-F36E-4041-BAF1-0F07153D8E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92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E873-B69A-46D8-BD31-CF0BFCE05CB1}" type="datetimeFigureOut">
              <a:rPr lang="en-US" smtClean="0"/>
              <a:pPr/>
              <a:t>3/18/2016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F102-6DB7-429B-85B2-DD354B9939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ttangolo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E873-B69A-46D8-BD31-CF0BFCE05CB1}" type="datetimeFigureOut">
              <a:rPr lang="en-US" smtClean="0"/>
              <a:pPr/>
              <a:t>3/18/2016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F102-6DB7-429B-85B2-DD354B993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E873-B69A-46D8-BD31-CF0BFCE05CB1}" type="datetimeFigureOut">
              <a:rPr lang="en-US" smtClean="0"/>
              <a:pPr/>
              <a:t>3/18/2016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F102-6DB7-429B-85B2-DD354B993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E873-B69A-46D8-BD31-CF0BFCE05CB1}" type="datetimeFigureOut">
              <a:rPr lang="en-US" smtClean="0"/>
              <a:pPr/>
              <a:t>3/18/2016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F102-6DB7-429B-85B2-DD354B993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E873-B69A-46D8-BD31-CF0BFCE05CB1}" type="datetimeFigureOut">
              <a:rPr lang="en-US" smtClean="0"/>
              <a:pPr/>
              <a:t>3/18/2016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F102-6DB7-429B-85B2-DD354B993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E873-B69A-46D8-BD31-CF0BFCE05CB1}" type="datetimeFigureOut">
              <a:rPr lang="en-US" smtClean="0"/>
              <a:pPr/>
              <a:t>3/18/2016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F102-6DB7-429B-85B2-DD354B993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E873-B69A-46D8-BD31-CF0BFCE05CB1}" type="datetimeFigureOut">
              <a:rPr lang="en-US" smtClean="0"/>
              <a:pPr/>
              <a:t>3/18/2016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F102-6DB7-429B-85B2-DD354B993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E873-B69A-46D8-BD31-CF0BFCE05CB1}" type="datetimeFigureOut">
              <a:rPr lang="en-US" smtClean="0"/>
              <a:pPr/>
              <a:t>3/18/2016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F102-6DB7-429B-85B2-DD354B993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E873-B69A-46D8-BD31-CF0BFCE05CB1}" type="datetimeFigureOut">
              <a:rPr lang="en-US" smtClean="0"/>
              <a:pPr/>
              <a:t>3/18/2016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F102-6DB7-429B-85B2-DD354B993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E873-B69A-46D8-BD31-CF0BFCE05CB1}" type="datetimeFigureOut">
              <a:rPr lang="en-US" smtClean="0"/>
              <a:pPr/>
              <a:t>3/18/2016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F102-6DB7-429B-85B2-DD354B9939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ttangolo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9FAE873-B69A-46D8-BD31-CF0BFCE05CB1}" type="datetimeFigureOut">
              <a:rPr lang="en-US" smtClean="0"/>
              <a:pPr/>
              <a:t>3/18/2016</a:t>
            </a:fld>
            <a:endParaRPr lang="en-US"/>
          </a:p>
        </p:txBody>
      </p:sp>
      <p:sp>
        <p:nvSpPr>
          <p:cNvPr id="11" name="Rettangolo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1D35F102-6DB7-429B-85B2-DD354B993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ttangolo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9FAE873-B69A-46D8-BD31-CF0BFCE05CB1}" type="datetimeFigureOut">
              <a:rPr lang="en-US" smtClean="0"/>
              <a:pPr/>
              <a:t>3/18/2016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D35F102-6DB7-429B-85B2-DD354B993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0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1520" y="2204864"/>
            <a:ext cx="8640960" cy="1673352"/>
          </a:xfrm>
        </p:spPr>
        <p:txBody>
          <a:bodyPr>
            <a:noAutofit/>
          </a:bodyPr>
          <a:lstStyle/>
          <a:p>
            <a:pPr algn="ctr"/>
            <a:r>
              <a:rPr lang="it-IT" sz="5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 diminuer la dose</a:t>
            </a:r>
            <a:br>
              <a:rPr lang="it-IT" sz="5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5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rectum?</a:t>
            </a:r>
            <a:endParaRPr lang="it-IT" sz="5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5157192"/>
            <a:ext cx="9144000" cy="176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60000"/>
              </a:lnSpc>
              <a:spcBef>
                <a:spcPct val="50000"/>
              </a:spcBef>
            </a:pPr>
            <a:endParaRPr lang="en-US" sz="800" b="1" dirty="0" smtClean="0"/>
          </a:p>
          <a:p>
            <a:pPr algn="ctr" eaLnBrk="0" hangingPunct="0">
              <a:lnSpc>
                <a:spcPct val="60000"/>
              </a:lnSpc>
              <a:spcBef>
                <a:spcPct val="50000"/>
              </a:spcBef>
            </a:pPr>
            <a:r>
              <a:rPr lang="en-US" sz="2000" b="1" dirty="0" smtClean="0"/>
              <a:t>Thomas ZILLI, PD</a:t>
            </a:r>
            <a:r>
              <a:rPr lang="fr-CH" sz="2000" b="1" dirty="0" smtClean="0"/>
              <a:t> </a:t>
            </a:r>
          </a:p>
          <a:p>
            <a:pPr algn="ctr" eaLnBrk="0" hangingPunct="0">
              <a:lnSpc>
                <a:spcPct val="60000"/>
              </a:lnSpc>
              <a:spcBef>
                <a:spcPct val="50000"/>
              </a:spcBef>
            </a:pPr>
            <a:endParaRPr lang="fr-CH" sz="800" b="1" dirty="0" smtClean="0"/>
          </a:p>
          <a:p>
            <a:pPr algn="ctr" eaLnBrk="0" hangingPunct="0">
              <a:lnSpc>
                <a:spcPct val="60000"/>
              </a:lnSpc>
              <a:spcBef>
                <a:spcPct val="50000"/>
              </a:spcBef>
            </a:pPr>
            <a:r>
              <a:rPr lang="fr-CH" sz="1400" dirty="0" smtClean="0"/>
              <a:t>Radiation </a:t>
            </a:r>
            <a:r>
              <a:rPr lang="fr-CH" sz="1400" dirty="0" err="1" smtClean="0"/>
              <a:t>Oncology</a:t>
            </a:r>
            <a:r>
              <a:rPr lang="fr-CH" sz="1400" dirty="0" smtClean="0"/>
              <a:t> </a:t>
            </a:r>
            <a:r>
              <a:rPr lang="fr-CH" sz="1400" dirty="0" err="1" smtClean="0"/>
              <a:t>Department</a:t>
            </a:r>
            <a:r>
              <a:rPr lang="fr-CH" sz="1400" dirty="0" smtClean="0"/>
              <a:t>,</a:t>
            </a:r>
          </a:p>
          <a:p>
            <a:pPr algn="ctr" eaLnBrk="0" hangingPunct="0">
              <a:lnSpc>
                <a:spcPct val="60000"/>
              </a:lnSpc>
              <a:spcBef>
                <a:spcPct val="50000"/>
              </a:spcBef>
            </a:pPr>
            <a:r>
              <a:rPr lang="fr-CH" sz="1400" dirty="0" smtClean="0"/>
              <a:t>Geneva </a:t>
            </a:r>
            <a:r>
              <a:rPr lang="fr-CH" sz="1400" dirty="0" err="1" smtClean="0"/>
              <a:t>University</a:t>
            </a:r>
            <a:r>
              <a:rPr lang="fr-CH" sz="1400" dirty="0" smtClean="0"/>
              <a:t> </a:t>
            </a:r>
            <a:r>
              <a:rPr lang="fr-CH" sz="1400" dirty="0" err="1" smtClean="0"/>
              <a:t>Hospital</a:t>
            </a:r>
            <a:r>
              <a:rPr lang="fr-CH" sz="1400" dirty="0" smtClean="0"/>
              <a:t> </a:t>
            </a:r>
          </a:p>
          <a:p>
            <a:pPr algn="ctr" eaLnBrk="0" hangingPunct="0">
              <a:lnSpc>
                <a:spcPct val="60000"/>
              </a:lnSpc>
              <a:spcBef>
                <a:spcPct val="50000"/>
              </a:spcBef>
            </a:pPr>
            <a:r>
              <a:rPr lang="fr-CH" sz="1400" dirty="0" err="1" smtClean="0"/>
              <a:t>Switzerland</a:t>
            </a:r>
            <a:endParaRPr lang="fr-CH" sz="1400" dirty="0" smtClean="0"/>
          </a:p>
          <a:p>
            <a:pPr algn="ctr" eaLnBrk="0" hangingPunct="0">
              <a:lnSpc>
                <a:spcPct val="60000"/>
              </a:lnSpc>
              <a:spcBef>
                <a:spcPct val="50000"/>
              </a:spcBef>
            </a:pPr>
            <a:endParaRPr lang="en-US" sz="500" b="1" dirty="0" smtClean="0"/>
          </a:p>
          <a:p>
            <a:pPr algn="ctr"/>
            <a:r>
              <a:rPr lang="en-US" dirty="0" smtClean="0"/>
              <a:t>Lyon, 17-18  Mars 2016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93704"/>
            <a:ext cx="683568" cy="683568"/>
          </a:xfrm>
          <a:prstGeom prst="rect">
            <a:avLst/>
          </a:prstGeom>
          <a:noFill/>
          <a:ln w="9525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Picture 76" descr="http://urgences.hug-ge.ch/images/interface/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180368"/>
            <a:ext cx="2051720" cy="67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2" descr="http://www.unige.ch/presse/charte/logos_unige/Faculte/medecine/medecine7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155924"/>
            <a:ext cx="2060561" cy="9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entre certifié du cancer de la prosta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" y="6309839"/>
            <a:ext cx="2088232" cy="54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gfru.org/files/modules/bandeau/banniere-web-gfru-congres-copie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"/>
            <a:ext cx="7992888" cy="121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4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3"/>
    </mc:Choice>
    <mc:Fallback xmlns="">
      <p:transition spd="slow" advTm="1260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Thomas\Documents\Projects Geneva University Hospital HUG\IGRT images\PolyMArk\003.jpg"/>
          <p:cNvPicPr>
            <a:picLocks noChangeAspect="1" noChangeArrowheads="1"/>
          </p:cNvPicPr>
          <p:nvPr/>
        </p:nvPicPr>
        <p:blipFill rotWithShape="1">
          <a:blip r:embed="rId2" cstate="print"/>
          <a:srcRect t="2997" r="3296"/>
          <a:stretch/>
        </p:blipFill>
        <p:spPr bwMode="auto">
          <a:xfrm>
            <a:off x="546013" y="1480785"/>
            <a:ext cx="3687559" cy="3243888"/>
          </a:xfrm>
          <a:prstGeom prst="rect">
            <a:avLst/>
          </a:prstGeom>
          <a:noFill/>
        </p:spPr>
      </p:pic>
      <p:pic>
        <p:nvPicPr>
          <p:cNvPr id="115715" name="Picture 3" descr="C:\Users\Thomas\Documents\Projects Geneva University Hospital HUG\IGRT images\PolyMArk\005.jpg"/>
          <p:cNvPicPr>
            <a:picLocks noChangeAspect="1" noChangeArrowheads="1"/>
          </p:cNvPicPr>
          <p:nvPr/>
        </p:nvPicPr>
        <p:blipFill rotWithShape="1">
          <a:blip r:embed="rId3" cstate="print"/>
          <a:srcRect t="2598" r="2430"/>
          <a:stretch/>
        </p:blipFill>
        <p:spPr bwMode="auto">
          <a:xfrm>
            <a:off x="4816975" y="1480785"/>
            <a:ext cx="3715465" cy="3244359"/>
          </a:xfrm>
          <a:prstGeom prst="rect">
            <a:avLst/>
          </a:prstGeom>
          <a:noFill/>
        </p:spPr>
      </p:pic>
      <p:pic>
        <p:nvPicPr>
          <p:cNvPr id="115716" name="Picture 4" descr="C:\Users\Thomas\Documents\Projects Geneva University Hospital HUG\IGRT images\PolyMArk\004.jpg"/>
          <p:cNvPicPr>
            <a:picLocks noChangeAspect="1" noChangeArrowheads="1"/>
          </p:cNvPicPr>
          <p:nvPr/>
        </p:nvPicPr>
        <p:blipFill rotWithShape="1">
          <a:blip r:embed="rId4" cstate="print"/>
          <a:srcRect t="3027" r="3359"/>
          <a:stretch/>
        </p:blipFill>
        <p:spPr bwMode="auto">
          <a:xfrm>
            <a:off x="2771800" y="3650493"/>
            <a:ext cx="3581499" cy="3162883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928543" y="1826295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436096" y="174499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MRI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419872" y="3839799"/>
            <a:ext cx="179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CT-MRI FUSION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fr-CH" dirty="0" smtClean="0"/>
              <a:t>Le rôle de l’imagerie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8905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17"/>
    </mc:Choice>
    <mc:Fallback xmlns="">
      <p:transition spd="slow" advTm="2201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Irradiation partielle?</a:t>
            </a:r>
            <a:endParaRPr lang="fr-CH" dirty="0"/>
          </a:p>
        </p:txBody>
      </p:sp>
      <p:pic>
        <p:nvPicPr>
          <p:cNvPr id="3" name="Picture 2" descr="C:\Documents and Settings\vagb\Bureau\Capture d’écran 2013-03-25 à 16.45.07.png"/>
          <p:cNvPicPr>
            <a:picLocks noChangeAspect="1" noChangeArrowheads="1"/>
          </p:cNvPicPr>
          <p:nvPr/>
        </p:nvPicPr>
        <p:blipFill>
          <a:blip r:embed="rId2" cstate="print"/>
          <a:srcRect t="2203"/>
          <a:stretch>
            <a:fillRect/>
          </a:stretch>
        </p:blipFill>
        <p:spPr bwMode="auto">
          <a:xfrm>
            <a:off x="971600" y="1556792"/>
            <a:ext cx="7344816" cy="5214992"/>
          </a:xfrm>
          <a:prstGeom prst="rect">
            <a:avLst/>
          </a:prstGeom>
          <a:noFill/>
        </p:spPr>
      </p:pic>
      <p:sp>
        <p:nvSpPr>
          <p:cNvPr id="4" name="ZoneTexte 5"/>
          <p:cNvSpPr txBox="1"/>
          <p:nvPr/>
        </p:nvSpPr>
        <p:spPr>
          <a:xfrm>
            <a:off x="1619672" y="1700808"/>
            <a:ext cx="1666000" cy="377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</a:rPr>
              <a:t>MRI Diffusion</a:t>
            </a:r>
            <a:endParaRPr lang="fr-CH" b="1" dirty="0">
              <a:solidFill>
                <a:schemeClr val="bg1"/>
              </a:solidFill>
            </a:endParaRPr>
          </a:p>
        </p:txBody>
      </p:sp>
      <p:sp>
        <p:nvSpPr>
          <p:cNvPr id="5" name="ZoneTexte 6"/>
          <p:cNvSpPr txBox="1"/>
          <p:nvPr/>
        </p:nvSpPr>
        <p:spPr>
          <a:xfrm>
            <a:off x="6656447" y="1700808"/>
            <a:ext cx="936034" cy="377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</a:rPr>
              <a:t>MRI T2</a:t>
            </a:r>
            <a:endParaRPr lang="fr-CH" b="1" dirty="0">
              <a:solidFill>
                <a:schemeClr val="bg1"/>
              </a:solidFill>
            </a:endParaRPr>
          </a:p>
        </p:txBody>
      </p:sp>
      <p:sp>
        <p:nvSpPr>
          <p:cNvPr id="6" name="Rectangle 7"/>
          <p:cNvSpPr/>
          <p:nvPr/>
        </p:nvSpPr>
        <p:spPr>
          <a:xfrm>
            <a:off x="971600" y="3645024"/>
            <a:ext cx="7344816" cy="5849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7" name="ZoneTexte 9"/>
          <p:cNvSpPr txBox="1"/>
          <p:nvPr/>
        </p:nvSpPr>
        <p:spPr>
          <a:xfrm>
            <a:off x="1563122" y="3937480"/>
            <a:ext cx="2360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</a:rPr>
              <a:t>PET/CT 11C-acetate</a:t>
            </a:r>
            <a:endParaRPr lang="fr-CH" b="1" dirty="0">
              <a:solidFill>
                <a:schemeClr val="bg1"/>
              </a:solidFill>
            </a:endParaRPr>
          </a:p>
        </p:txBody>
      </p:sp>
      <p:sp>
        <p:nvSpPr>
          <p:cNvPr id="8" name="ZoneTexte 10"/>
          <p:cNvSpPr txBox="1"/>
          <p:nvPr/>
        </p:nvSpPr>
        <p:spPr>
          <a:xfrm>
            <a:off x="5868144" y="3937480"/>
            <a:ext cx="232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</a:rPr>
              <a:t>PET/MRI 18F-MISO</a:t>
            </a:r>
            <a:endParaRPr lang="fr-CH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35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02"/>
    </mc:Choice>
    <mc:Fallback xmlns="">
      <p:transition spd="slow" advTm="3490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900" dirty="0" smtClean="0"/>
              <a:t>Comment </a:t>
            </a:r>
            <a:r>
              <a:rPr lang="fr-CH" sz="3900" dirty="0" smtClean="0"/>
              <a:t>réduire</a:t>
            </a:r>
            <a:r>
              <a:rPr lang="en-US" sz="3900" dirty="0" smtClean="0"/>
              <a:t> la dose au rectum? </a:t>
            </a:r>
            <a:endParaRPr lang="en-US" sz="39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27984"/>
          </a:xfrm>
        </p:spPr>
        <p:txBody>
          <a:bodyPr>
            <a:normAutofit lnSpcReduction="10000"/>
          </a:bodyPr>
          <a:lstStyle/>
          <a:p>
            <a:pPr marL="118872" indent="0" algn="just">
              <a:buNone/>
            </a:pPr>
            <a:endParaRPr lang="en-US" b="1" dirty="0" smtClean="0"/>
          </a:p>
          <a:p>
            <a:pPr algn="just"/>
            <a:r>
              <a:rPr lang="fr-CH" b="1" dirty="0" smtClean="0">
                <a:solidFill>
                  <a:srgbClr val="FFC000"/>
                </a:solidFill>
              </a:rPr>
              <a:t>Imagerie pour améliorer la précision</a:t>
            </a:r>
          </a:p>
          <a:p>
            <a:pPr algn="just"/>
            <a:endParaRPr lang="fr-CH" b="1" dirty="0" smtClean="0"/>
          </a:p>
          <a:p>
            <a:pPr algn="just"/>
            <a:r>
              <a:rPr lang="fr-CH" b="1" i="1" dirty="0" smtClean="0"/>
              <a:t>Traitements guidés par l’image</a:t>
            </a:r>
          </a:p>
          <a:p>
            <a:pPr algn="just"/>
            <a:endParaRPr lang="fr-CH" b="1" dirty="0" smtClean="0"/>
          </a:p>
          <a:p>
            <a:pPr algn="just"/>
            <a:r>
              <a:rPr lang="fr-CH" b="1" dirty="0" smtClean="0">
                <a:solidFill>
                  <a:srgbClr val="FFC000"/>
                </a:solidFill>
              </a:rPr>
              <a:t>Fixation d’organe et épargne de la paroi anale et du rectum</a:t>
            </a:r>
          </a:p>
          <a:p>
            <a:pPr algn="just"/>
            <a:endParaRPr lang="fr-CH" sz="1500" b="1" dirty="0" smtClean="0">
              <a:solidFill>
                <a:srgbClr val="FFC000"/>
              </a:solidFill>
            </a:endParaRPr>
          </a:p>
          <a:p>
            <a:pPr lvl="1" algn="just"/>
            <a:r>
              <a:rPr lang="fr-CH" b="1" dirty="0" smtClean="0">
                <a:solidFill>
                  <a:srgbClr val="FFC000"/>
                </a:solidFill>
              </a:rPr>
              <a:t>Ballons </a:t>
            </a:r>
            <a:r>
              <a:rPr lang="fr-CH" b="1" dirty="0" err="1" smtClean="0">
                <a:solidFill>
                  <a:srgbClr val="FFC000"/>
                </a:solidFill>
              </a:rPr>
              <a:t>endorectales</a:t>
            </a:r>
            <a:endParaRPr lang="fr-CH" b="1" dirty="0" smtClean="0">
              <a:solidFill>
                <a:srgbClr val="FFC000"/>
              </a:solidFill>
            </a:endParaRPr>
          </a:p>
          <a:p>
            <a:pPr lvl="1" algn="just"/>
            <a:r>
              <a:rPr lang="fr-CH" b="1" dirty="0" err="1" smtClean="0">
                <a:solidFill>
                  <a:srgbClr val="FFC000"/>
                </a:solidFill>
              </a:rPr>
              <a:t>Spacers</a:t>
            </a:r>
            <a:r>
              <a:rPr lang="fr-CH" b="1" dirty="0" smtClean="0">
                <a:solidFill>
                  <a:srgbClr val="FFC000"/>
                </a:solidFill>
              </a:rPr>
              <a:t> recto-prostatiques</a:t>
            </a:r>
          </a:p>
          <a:p>
            <a:pPr algn="just"/>
            <a:endParaRPr lang="fr-CH" b="1" dirty="0"/>
          </a:p>
          <a:p>
            <a:pPr algn="just"/>
            <a:endParaRPr lang="en-US" b="1" dirty="0" smtClean="0"/>
          </a:p>
          <a:p>
            <a:pPr lvl="1">
              <a:buNone/>
            </a:pP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8"/>
    </mc:Choice>
    <mc:Fallback xmlns="">
      <p:transition spd="slow" advTm="876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1251062"/>
          </a:xfrm>
        </p:spPr>
        <p:txBody>
          <a:bodyPr>
            <a:normAutofit/>
          </a:bodyPr>
          <a:lstStyle/>
          <a:p>
            <a:r>
              <a:rPr lang="fr-CH" sz="3200" dirty="0" smtClean="0"/>
              <a:t>Le rôle émergent de l’IGRT (image-</a:t>
            </a:r>
            <a:r>
              <a:rPr lang="fr-CH" sz="3200" dirty="0" err="1" smtClean="0"/>
              <a:t>guided</a:t>
            </a:r>
            <a:r>
              <a:rPr lang="fr-CH" sz="3200" dirty="0" smtClean="0"/>
              <a:t> RT)</a:t>
            </a:r>
            <a:endParaRPr lang="fr-CH" sz="3200" dirty="0"/>
          </a:p>
        </p:txBody>
      </p:sp>
      <p:pic>
        <p:nvPicPr>
          <p:cNvPr id="114690" name="Picture 2" descr="FlexiMarc G/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3342972" cy="1420763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467544" y="3573016"/>
            <a:ext cx="2277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FlexiMark</a:t>
            </a:r>
            <a:r>
              <a:rPr lang="en-US" b="1" dirty="0" smtClean="0"/>
              <a:t> G/T </a:t>
            </a:r>
            <a:r>
              <a:rPr lang="en-US" b="1" dirty="0" err="1" smtClean="0"/>
              <a:t>Civco</a:t>
            </a:r>
            <a:r>
              <a:rPr lang="en-US" b="1" dirty="0" smtClean="0"/>
              <a:t>®</a:t>
            </a:r>
            <a:endParaRPr lang="en-US" b="1" dirty="0"/>
          </a:p>
        </p:txBody>
      </p:sp>
      <p:pic>
        <p:nvPicPr>
          <p:cNvPr id="114692" name="Picture 4" descr="PolyMark Mark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260" y="4293096"/>
            <a:ext cx="2039516" cy="1603228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539552" y="6021288"/>
            <a:ext cx="2235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PolyMark</a:t>
            </a:r>
            <a:r>
              <a:rPr lang="en-US" b="1" dirty="0" smtClean="0"/>
              <a:t> G/T </a:t>
            </a:r>
            <a:r>
              <a:rPr lang="en-US" b="1" dirty="0" err="1" smtClean="0"/>
              <a:t>Civco</a:t>
            </a:r>
            <a:r>
              <a:rPr lang="en-US" b="1" dirty="0" smtClean="0"/>
              <a:t>®</a:t>
            </a:r>
            <a:endParaRPr lang="en-US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29263" t="41563" r="18642" b="3925"/>
          <a:stretch>
            <a:fillRect/>
          </a:stretch>
        </p:blipFill>
        <p:spPr bwMode="auto">
          <a:xfrm>
            <a:off x="5292080" y="4088794"/>
            <a:ext cx="3168352" cy="2652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484784"/>
            <a:ext cx="2572909" cy="2529908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7380312" y="177281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Exactrac</a:t>
            </a:r>
            <a:r>
              <a:rPr lang="en-US" b="1" dirty="0" smtClean="0"/>
              <a:t> ®</a:t>
            </a:r>
          </a:p>
          <a:p>
            <a:r>
              <a:rPr lang="en-US" b="1" dirty="0" smtClean="0"/>
              <a:t> system</a:t>
            </a:r>
            <a:endParaRPr lang="en-US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347864" y="4797152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Cone-beam computed tomography (CBCT)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4084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48"/>
    </mc:Choice>
    <mc:Fallback xmlns="">
      <p:transition spd="slow" advTm="3084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dirty="0" smtClean="0"/>
              <a:t>Real-time </a:t>
            </a:r>
            <a:r>
              <a:rPr lang="fr-CH" sz="4000" dirty="0" err="1" smtClean="0"/>
              <a:t>tracking</a:t>
            </a:r>
            <a:endParaRPr lang="en-US" sz="4000" dirty="0"/>
          </a:p>
        </p:txBody>
      </p:sp>
      <p:pic>
        <p:nvPicPr>
          <p:cNvPr id="40962" name="Picture 2" descr="https://i.ytimg.com/vi/pwrbxYCkONw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437112"/>
            <a:ext cx="2459013" cy="206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http://vetcyberknife.com/wp-content/uploads/2014/04/cyberknife_movingp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64" y="2492896"/>
            <a:ext cx="5250753" cy="362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http://www.fineneedlemarker.com/images/5-cropp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838" y="2216245"/>
            <a:ext cx="3044642" cy="200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2195736" y="1599183"/>
            <a:ext cx="5002075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sz="2400" b="1" dirty="0" smtClean="0"/>
              <a:t>Real–time </a:t>
            </a:r>
            <a:r>
              <a:rPr lang="fr-CH" sz="2400" b="1" dirty="0" err="1" smtClean="0"/>
              <a:t>tracking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with</a:t>
            </a:r>
            <a:r>
              <a:rPr lang="fr-CH" sz="2400" b="1" dirty="0" smtClean="0"/>
              <a:t> </a:t>
            </a:r>
            <a:r>
              <a:rPr lang="fr-CH" sz="2400" b="1" dirty="0" err="1"/>
              <a:t>C</a:t>
            </a:r>
            <a:r>
              <a:rPr lang="fr-CH" sz="2400" b="1" dirty="0" err="1" smtClean="0"/>
              <a:t>yberknife</a:t>
            </a:r>
            <a:r>
              <a:rPr lang="fr-CH" sz="2400" b="1" dirty="0" smtClean="0"/>
              <a:t>®</a:t>
            </a:r>
            <a:endParaRPr lang="fr-CH" sz="2400" b="1" dirty="0"/>
          </a:p>
        </p:txBody>
      </p:sp>
    </p:spTree>
    <p:extLst>
      <p:ext uri="{BB962C8B-B14F-4D97-AF65-F5344CB8AC3E}">
        <p14:creationId xmlns:p14="http://schemas.microsoft.com/office/powerpoint/2010/main" val="89359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57"/>
    </mc:Choice>
    <mc:Fallback xmlns="">
      <p:transition spd="slow" advTm="12957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dirty="0"/>
              <a:t>Real-time </a:t>
            </a:r>
            <a:r>
              <a:rPr lang="fr-CH" sz="4000" dirty="0" err="1"/>
              <a:t>tracking</a:t>
            </a:r>
            <a:endParaRPr lang="en-US" sz="4000" dirty="0"/>
          </a:p>
        </p:txBody>
      </p:sp>
      <p:pic>
        <p:nvPicPr>
          <p:cNvPr id="114690" name="Picture 2" descr="FlexiMarc G/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76872"/>
            <a:ext cx="4190125" cy="1780803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539552" y="4365104"/>
            <a:ext cx="357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FlexiMark</a:t>
            </a:r>
            <a:r>
              <a:rPr lang="en-US" dirty="0" smtClean="0"/>
              <a:t> G/T </a:t>
            </a:r>
            <a:r>
              <a:rPr lang="en-US" dirty="0" err="1" smtClean="0"/>
              <a:t>Civco</a:t>
            </a:r>
            <a:r>
              <a:rPr lang="en-US" dirty="0" smtClean="0"/>
              <a:t>® (used in GVA)</a:t>
            </a:r>
            <a:endParaRPr lang="en-US" dirty="0"/>
          </a:p>
        </p:txBody>
      </p:sp>
      <p:pic>
        <p:nvPicPr>
          <p:cNvPr id="114692" name="Picture 4" descr="PolyMark Mark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068960"/>
            <a:ext cx="3695700" cy="2905125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4932040" y="6021288"/>
            <a:ext cx="349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PolyMark</a:t>
            </a:r>
            <a:r>
              <a:rPr lang="en-US" dirty="0" smtClean="0"/>
              <a:t> G/T </a:t>
            </a:r>
            <a:r>
              <a:rPr lang="en-US" dirty="0" err="1" smtClean="0"/>
              <a:t>Civco</a:t>
            </a:r>
            <a:r>
              <a:rPr lang="en-US" dirty="0" smtClean="0"/>
              <a:t>® (used in GVA)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7544" y="1700808"/>
            <a:ext cx="8352928" cy="4824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02" y="2451574"/>
            <a:ext cx="4635451" cy="332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7"/>
          <p:cNvSpPr txBox="1"/>
          <p:nvPr/>
        </p:nvSpPr>
        <p:spPr>
          <a:xfrm>
            <a:off x="2195736" y="1599183"/>
            <a:ext cx="4883709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sz="2400" b="1" dirty="0" smtClean="0"/>
              <a:t>Real–time </a:t>
            </a:r>
            <a:r>
              <a:rPr lang="fr-CH" sz="2400" b="1" dirty="0" err="1" smtClean="0"/>
              <a:t>tracking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with</a:t>
            </a:r>
            <a:r>
              <a:rPr lang="fr-CH" sz="2400" b="1" dirty="0" smtClean="0"/>
              <a:t> CALYPSO®</a:t>
            </a:r>
            <a:endParaRPr lang="fr-CH" sz="2400" b="1" dirty="0"/>
          </a:p>
        </p:txBody>
      </p:sp>
      <p:pic>
        <p:nvPicPr>
          <p:cNvPr id="13" name="Picture 12" descr="Calypso 4D Array signal_download VIN_0368_R2 highres_0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2431326"/>
            <a:ext cx="3726326" cy="332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3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"/>
    </mc:Choice>
    <mc:Fallback xmlns="">
      <p:transition spd="slow" advTm="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575" y="1988840"/>
            <a:ext cx="8835921" cy="430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own Arrow 9"/>
          <p:cNvSpPr/>
          <p:nvPr/>
        </p:nvSpPr>
        <p:spPr>
          <a:xfrm rot="3312336">
            <a:off x="2075227" y="2817705"/>
            <a:ext cx="230571" cy="729363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3312336">
            <a:off x="6550171" y="2833554"/>
            <a:ext cx="230571" cy="729363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dirty="0" smtClean="0"/>
              <a:t>Real-time </a:t>
            </a:r>
            <a:r>
              <a:rPr lang="fr-CH" sz="4000" dirty="0" err="1" smtClean="0"/>
              <a:t>tracking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8187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"/>
    </mc:Choice>
    <mc:Fallback xmlns="">
      <p:transition spd="slow" advTm="68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900" dirty="0" smtClean="0"/>
              <a:t>Comment </a:t>
            </a:r>
            <a:r>
              <a:rPr lang="fr-CH" sz="3900" dirty="0" smtClean="0"/>
              <a:t>réduire</a:t>
            </a:r>
            <a:r>
              <a:rPr lang="en-US" sz="3900" dirty="0" smtClean="0"/>
              <a:t> la dose au rectum? </a:t>
            </a:r>
            <a:endParaRPr lang="en-US" sz="39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27984"/>
          </a:xfrm>
        </p:spPr>
        <p:txBody>
          <a:bodyPr>
            <a:normAutofit lnSpcReduction="10000"/>
          </a:bodyPr>
          <a:lstStyle/>
          <a:p>
            <a:pPr marL="118872" indent="0" algn="just">
              <a:buNone/>
            </a:pPr>
            <a:endParaRPr lang="en-US" b="1" dirty="0" smtClean="0"/>
          </a:p>
          <a:p>
            <a:pPr algn="just"/>
            <a:r>
              <a:rPr lang="fr-CH" b="1" dirty="0" smtClean="0">
                <a:solidFill>
                  <a:srgbClr val="FFC000"/>
                </a:solidFill>
              </a:rPr>
              <a:t>Imagerie pour améliorer la précision</a:t>
            </a:r>
          </a:p>
          <a:p>
            <a:pPr algn="just"/>
            <a:endParaRPr lang="fr-CH" b="1" dirty="0" smtClean="0">
              <a:solidFill>
                <a:srgbClr val="FFC000"/>
              </a:solidFill>
            </a:endParaRPr>
          </a:p>
          <a:p>
            <a:pPr algn="just"/>
            <a:r>
              <a:rPr lang="fr-CH" b="1" dirty="0" smtClean="0">
                <a:solidFill>
                  <a:srgbClr val="FFC000"/>
                </a:solidFill>
              </a:rPr>
              <a:t>Traitements guidés par l’image</a:t>
            </a:r>
          </a:p>
          <a:p>
            <a:pPr algn="just"/>
            <a:endParaRPr lang="fr-CH" b="1" dirty="0" smtClean="0"/>
          </a:p>
          <a:p>
            <a:pPr algn="just"/>
            <a:r>
              <a:rPr lang="fr-CH" b="1" i="1" dirty="0" smtClean="0"/>
              <a:t>Fixation d’organe et épargne de la paroi anale et du rectum</a:t>
            </a:r>
          </a:p>
          <a:p>
            <a:pPr algn="just"/>
            <a:endParaRPr lang="fr-CH" sz="1500" b="1" i="1" dirty="0" smtClean="0"/>
          </a:p>
          <a:p>
            <a:pPr lvl="1" algn="just"/>
            <a:r>
              <a:rPr lang="fr-CH" b="1" i="1" dirty="0" smtClean="0"/>
              <a:t>Ballons </a:t>
            </a:r>
            <a:r>
              <a:rPr lang="fr-CH" b="1" i="1" dirty="0" err="1" smtClean="0"/>
              <a:t>endorectales</a:t>
            </a:r>
            <a:endParaRPr lang="fr-CH" b="1" i="1" dirty="0" smtClean="0"/>
          </a:p>
          <a:p>
            <a:pPr lvl="1" algn="just"/>
            <a:r>
              <a:rPr lang="fr-CH" b="1" dirty="0" err="1" smtClean="0">
                <a:solidFill>
                  <a:srgbClr val="FFC000"/>
                </a:solidFill>
              </a:rPr>
              <a:t>Spacers</a:t>
            </a:r>
            <a:r>
              <a:rPr lang="fr-CH" b="1" dirty="0" smtClean="0">
                <a:solidFill>
                  <a:srgbClr val="FFC000"/>
                </a:solidFill>
              </a:rPr>
              <a:t> recto-prostatiques</a:t>
            </a:r>
          </a:p>
          <a:p>
            <a:pPr algn="just"/>
            <a:endParaRPr lang="fr-CH" b="1" dirty="0"/>
          </a:p>
          <a:p>
            <a:pPr algn="just"/>
            <a:endParaRPr lang="en-US" b="1" dirty="0" smtClean="0"/>
          </a:p>
          <a:p>
            <a:pPr lvl="1">
              <a:buNone/>
            </a:pP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9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8"/>
    </mc:Choice>
    <mc:Fallback xmlns="">
      <p:transition spd="slow" advTm="876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686800" cy="1252728"/>
          </a:xfrm>
        </p:spPr>
        <p:txBody>
          <a:bodyPr>
            <a:normAutofit/>
          </a:bodyPr>
          <a:lstStyle/>
          <a:p>
            <a:r>
              <a:rPr lang="fr-CH" sz="3600" dirty="0"/>
              <a:t>Fixation d’organe et épargne de la paroi anale et du rectum</a:t>
            </a:r>
          </a:p>
        </p:txBody>
      </p:sp>
      <p:pic>
        <p:nvPicPr>
          <p:cNvPr id="5122" name="Picture 2" descr="http://www.qlrad.com/images/1051010klei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2" b="7150"/>
          <a:stretch/>
        </p:blipFill>
        <p:spPr bwMode="auto">
          <a:xfrm rot="2748271">
            <a:off x="2951806" y="3476131"/>
            <a:ext cx="3589074" cy="247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861721"/>
          </a:xfrm>
          <a:ln w="381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fr-CH" sz="4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Endorectal</a:t>
            </a:r>
            <a:r>
              <a:rPr lang="fr-CH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Ballon (ERB)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C:\Users\Thomas\Documents\Projects Geneva University Hospital HUG\IGRT images\Daut18.jpg"/>
          <p:cNvPicPr>
            <a:picLocks noChangeAspect="1" noChangeArrowheads="1"/>
          </p:cNvPicPr>
          <p:nvPr/>
        </p:nvPicPr>
        <p:blipFill rotWithShape="1">
          <a:blip r:embed="rId3" cstate="print"/>
          <a:srcRect l="15980" t="5901" r="6707" b="23540"/>
          <a:stretch/>
        </p:blipFill>
        <p:spPr bwMode="auto">
          <a:xfrm>
            <a:off x="179511" y="3445238"/>
            <a:ext cx="3578379" cy="2449356"/>
          </a:xfrm>
          <a:prstGeom prst="rect">
            <a:avLst/>
          </a:prstGeom>
          <a:noFill/>
        </p:spPr>
      </p:pic>
      <p:pic>
        <p:nvPicPr>
          <p:cNvPr id="8" name="Picture 2" descr="C:\Users\Thomas\Documents\Projects Geneva University Hospital HUG\IGRT images\Daut16.jpg"/>
          <p:cNvPicPr>
            <a:picLocks noChangeAspect="1" noChangeArrowheads="1"/>
          </p:cNvPicPr>
          <p:nvPr/>
        </p:nvPicPr>
        <p:blipFill rotWithShape="1">
          <a:blip r:embed="rId4" cstate="print"/>
          <a:srcRect l="31672" t="5901" r="-1" b="23540"/>
          <a:stretch/>
        </p:blipFill>
        <p:spPr bwMode="auto">
          <a:xfrm>
            <a:off x="5734164" y="3445238"/>
            <a:ext cx="3162543" cy="2449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43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5"/>
    </mc:Choice>
    <mc:Fallback xmlns="">
      <p:transition spd="slow" advTm="569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dirty="0" smtClean="0"/>
              <a:t>Pourquoi un ballon </a:t>
            </a:r>
            <a:r>
              <a:rPr lang="fr-CH" sz="4000" dirty="0" err="1" smtClean="0"/>
              <a:t>endorectal</a:t>
            </a:r>
            <a:r>
              <a:rPr lang="fr-CH" sz="4000" dirty="0" smtClean="0"/>
              <a:t>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82216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Eloigne le sigmoïde et l’intestin hors champ d’irradiation en assurant un remplissage rectale stable pendant la RT</a:t>
            </a:r>
          </a:p>
          <a:p>
            <a:pPr algn="just"/>
            <a:endParaRPr lang="fr-CH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Diminue le volume du rectu</a:t>
            </a:r>
            <a:r>
              <a:rPr lang="fr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de l’anus exposés aux hautes dose d’irradiation</a:t>
            </a:r>
          </a:p>
          <a:p>
            <a:pPr algn="just"/>
            <a:endParaRPr lang="fr-CH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Diminue la toxicité rectale et anale</a:t>
            </a:r>
          </a:p>
          <a:p>
            <a:pPr algn="just"/>
            <a:endParaRPr lang="fr-CH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 les mouvements intra-fraction de la prostate</a:t>
            </a:r>
          </a:p>
          <a:p>
            <a:pPr algn="just"/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CH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43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"/>
    </mc:Choice>
    <mc:Fallback xmlns="">
      <p:transition spd="slow" advTm="355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763888"/>
          </a:xfrm>
        </p:spPr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fr-CH" sz="3600" b="1" i="1" dirty="0" smtClean="0"/>
              <a:t>Qu’est-ce </a:t>
            </a:r>
            <a:r>
              <a:rPr lang="fr-CH" sz="3600" b="1" i="1" dirty="0" smtClean="0"/>
              <a:t>qu’on </a:t>
            </a:r>
            <a:r>
              <a:rPr lang="fr-CH" sz="3600" b="1" i="1" dirty="0" smtClean="0"/>
              <a:t>a appris des études randomisées de radiothérapie externe </a:t>
            </a:r>
            <a:endParaRPr lang="fr-CH" sz="3600" b="1" i="1" dirty="0" smtClean="0"/>
          </a:p>
          <a:p>
            <a:pPr marL="118872" indent="0" algn="ctr">
              <a:buNone/>
            </a:pPr>
            <a:r>
              <a:rPr lang="fr-CH" sz="3600" b="1" i="1" dirty="0" smtClean="0"/>
              <a:t>dans </a:t>
            </a:r>
            <a:r>
              <a:rPr lang="fr-CH" sz="3600" b="1" i="1" dirty="0" smtClean="0"/>
              <a:t>le traitement du cancer </a:t>
            </a:r>
            <a:endParaRPr lang="fr-CH" sz="3600" b="1" i="1" dirty="0" smtClean="0"/>
          </a:p>
          <a:p>
            <a:pPr marL="118872" indent="0" algn="ctr">
              <a:buNone/>
            </a:pPr>
            <a:r>
              <a:rPr lang="fr-CH" sz="3600" b="1" i="1" dirty="0" smtClean="0"/>
              <a:t>de </a:t>
            </a:r>
            <a:r>
              <a:rPr lang="fr-CH" sz="3600" b="1" i="1" dirty="0" smtClean="0"/>
              <a:t>la prostate localisé?</a:t>
            </a:r>
            <a:endParaRPr lang="fr-CH" sz="3600" dirty="0" smtClean="0"/>
          </a:p>
          <a:p>
            <a:pPr algn="just">
              <a:buNone/>
            </a:pPr>
            <a:endParaRPr lang="en-US" sz="2400" dirty="0" smtClean="0"/>
          </a:p>
          <a:p>
            <a:pPr algn="just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3"/>
    </mc:Choice>
    <mc:Fallback xmlns="">
      <p:transition spd="slow" advTm="777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dirty="0" smtClean="0"/>
              <a:t>Pourquoi un ballon </a:t>
            </a:r>
            <a:r>
              <a:rPr lang="fr-CH" sz="4000" dirty="0" err="1" smtClean="0"/>
              <a:t>endorectal</a:t>
            </a:r>
            <a:r>
              <a:rPr lang="fr-CH" sz="4000" dirty="0" smtClean="0"/>
              <a:t>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82216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Eloigne le sigmoïde et l’intestin hors champ d’irradiation en assurant un remplissage rectale stable pendant la RT</a:t>
            </a:r>
          </a:p>
          <a:p>
            <a:pPr algn="just"/>
            <a:endParaRPr lang="fr-CH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CH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Diminue le volume du rectu</a:t>
            </a:r>
            <a:r>
              <a:rPr lang="fr-CH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CH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de l’anus exposés aux hautes dose d’irradiation</a:t>
            </a:r>
          </a:p>
          <a:p>
            <a:pPr algn="just"/>
            <a:endParaRPr lang="fr-CH" dirty="0" smtClean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CH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Diminue la toxicité rectale et anale</a:t>
            </a:r>
          </a:p>
          <a:p>
            <a:pPr algn="just"/>
            <a:endParaRPr lang="fr-CH" dirty="0" smtClean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CH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 les mouvements intra-fraction de la prostate</a:t>
            </a:r>
          </a:p>
          <a:p>
            <a:pPr algn="just"/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CH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01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"/>
    </mc:Choice>
    <mc:Fallback xmlns="">
      <p:transition spd="slow" advTm="355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686800" cy="859496"/>
          </a:xfrm>
        </p:spPr>
        <p:txBody>
          <a:bodyPr>
            <a:noAutofit/>
          </a:bodyPr>
          <a:lstStyle/>
          <a:p>
            <a:r>
              <a:rPr lang="fr-CH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Eloigne le sigmoïde et l’intestin hors champ d’irradiation</a:t>
            </a:r>
            <a:r>
              <a:rPr lang="en-US" sz="3400" dirty="0"/>
              <a:t/>
            </a:r>
            <a:br>
              <a:rPr lang="en-US" sz="3400" dirty="0"/>
            </a:br>
            <a:endParaRPr lang="en-US" sz="3400" dirty="0"/>
          </a:p>
        </p:txBody>
      </p:sp>
      <p:pic>
        <p:nvPicPr>
          <p:cNvPr id="4" name="Picture 4" descr="C:\Users\zilli\Documents\Medical Projects\phase II GVA hypofractionation 2012\QLRad ballon\Hypofrac extreme Novalis_images\rectal wall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" t="27951" r="8090" b="3505"/>
          <a:stretch/>
        </p:blipFill>
        <p:spPr bwMode="auto">
          <a:xfrm>
            <a:off x="2195736" y="1772816"/>
            <a:ext cx="513192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own Arrow 4"/>
          <p:cNvSpPr/>
          <p:nvPr/>
        </p:nvSpPr>
        <p:spPr>
          <a:xfrm rot="6184728">
            <a:off x="5936119" y="1720555"/>
            <a:ext cx="195565" cy="221855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28409" y="2852936"/>
            <a:ext cx="1342034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CH" b="1" dirty="0" smtClean="0"/>
              <a:t>Eloigne les </a:t>
            </a:r>
          </a:p>
          <a:p>
            <a:pPr algn="ctr"/>
            <a:r>
              <a:rPr lang="fr-CH" b="1" dirty="0" smtClean="0"/>
              <a:t>intestins </a:t>
            </a:r>
          </a:p>
          <a:p>
            <a:pPr algn="ctr"/>
            <a:r>
              <a:rPr lang="fr-CH" b="1" dirty="0" smtClean="0"/>
              <a:t>hors champ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873" y="3933056"/>
            <a:ext cx="2065855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Remplissage rectale stable et reproductible</a:t>
            </a:r>
            <a:endParaRPr lang="en-US" b="1" dirty="0"/>
          </a:p>
        </p:txBody>
      </p:sp>
      <p:sp>
        <p:nvSpPr>
          <p:cNvPr id="9" name="Down Arrow 8"/>
          <p:cNvSpPr/>
          <p:nvPr/>
        </p:nvSpPr>
        <p:spPr>
          <a:xfrm rot="14966955">
            <a:off x="2746407" y="3521619"/>
            <a:ext cx="232581" cy="115972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5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66"/>
    </mc:Choice>
    <mc:Fallback xmlns="">
      <p:transition spd="slow" advTm="2126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dirty="0" smtClean="0"/>
              <a:t>Pourquoi un ballon </a:t>
            </a:r>
            <a:r>
              <a:rPr lang="fr-CH" sz="4000" dirty="0" err="1" smtClean="0"/>
              <a:t>endorectal</a:t>
            </a:r>
            <a:r>
              <a:rPr lang="fr-CH" sz="4000" dirty="0" smtClean="0"/>
              <a:t>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82216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CH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Eloigne le sigmoïde et l’intestin hors champ d’irradiation en assurant un remplissage rectale stable pendant la RT</a:t>
            </a:r>
          </a:p>
          <a:p>
            <a:pPr algn="just"/>
            <a:endParaRPr lang="fr-CH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Diminue le volume du rectu</a:t>
            </a:r>
            <a:r>
              <a:rPr lang="fr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de l’anus exposés aux hautes dose d’irradiation</a:t>
            </a:r>
          </a:p>
          <a:p>
            <a:pPr algn="just"/>
            <a:endParaRPr lang="fr-CH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CH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Diminue la toxicité rectale et anale</a:t>
            </a:r>
          </a:p>
          <a:p>
            <a:pPr algn="just"/>
            <a:endParaRPr lang="fr-CH" dirty="0" smtClean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CH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 les mouvements intra-fraction de la prostate</a:t>
            </a:r>
          </a:p>
          <a:p>
            <a:pPr algn="just"/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CH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7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"/>
    </mc:Choice>
    <mc:Fallback xmlns="">
      <p:transition spd="slow" advTm="3554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dirty="0" smtClean="0"/>
              <a:t>Epargne de la paroi anale et rectale</a:t>
            </a:r>
            <a:endParaRPr lang="fr-CH" sz="4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9"/>
            <a:ext cx="3896497" cy="313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0888"/>
            <a:ext cx="3744416" cy="313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0931" y="5825600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No ERB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501921" y="5840652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ERB</a:t>
            </a:r>
            <a:endParaRPr lang="en-US" b="1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83" y="6381328"/>
            <a:ext cx="3392238" cy="28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3848" y="1916832"/>
            <a:ext cx="121090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smtClean="0"/>
              <a:t>Rectal </a:t>
            </a:r>
            <a:r>
              <a:rPr lang="fr-CH" dirty="0" err="1" smtClean="0"/>
              <a:t>wall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56166" y="5640934"/>
            <a:ext cx="105028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smtClean="0"/>
              <a:t>Anal </a:t>
            </a:r>
            <a:r>
              <a:rPr lang="fr-CH" dirty="0" err="1" smtClean="0"/>
              <a:t>wall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356166" y="4941168"/>
            <a:ext cx="525144" cy="6153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491880" y="2420888"/>
            <a:ext cx="504056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44782" y="1952215"/>
            <a:ext cx="121090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smtClean="0"/>
              <a:t>Rectal </a:t>
            </a:r>
            <a:r>
              <a:rPr lang="fr-CH" dirty="0" err="1" smtClean="0"/>
              <a:t>wall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597100" y="5676317"/>
            <a:ext cx="105028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smtClean="0"/>
              <a:t>Anal </a:t>
            </a:r>
            <a:r>
              <a:rPr lang="fr-CH" dirty="0" err="1" smtClean="0"/>
              <a:t>wall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597100" y="4509120"/>
            <a:ext cx="525144" cy="10828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732814" y="2456271"/>
            <a:ext cx="504056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30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260648"/>
            <a:ext cx="84486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205" y="6600825"/>
            <a:ext cx="41052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904" y="2091650"/>
            <a:ext cx="3065547" cy="176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08" y="2091650"/>
            <a:ext cx="3073896" cy="176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08" y="3903381"/>
            <a:ext cx="7999040" cy="282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27784" y="4923518"/>
            <a:ext cx="576064" cy="10624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48141" y="4923518"/>
            <a:ext cx="576064" cy="10624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28184" y="4923518"/>
            <a:ext cx="576064" cy="10624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61"/>
    </mc:Choice>
    <mc:Fallback xmlns="">
      <p:transition spd="slow" advTm="2116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8640"/>
            <a:ext cx="78867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52" y="2348881"/>
            <a:ext cx="6623208" cy="222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14528"/>
            <a:ext cx="4968552" cy="192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51720" y="5157192"/>
            <a:ext cx="4824536" cy="2257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514" y="6641355"/>
            <a:ext cx="28289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9930" y="3849733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</a:rPr>
              <a:t>Anal </a:t>
            </a:r>
            <a:r>
              <a:rPr lang="fr-CH" b="1" dirty="0" err="1" smtClean="0">
                <a:solidFill>
                  <a:schemeClr val="bg1"/>
                </a:solidFill>
              </a:rPr>
              <a:t>wall</a:t>
            </a:r>
            <a:endParaRPr lang="fr-CH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5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67"/>
    </mc:Choice>
    <mc:Fallback xmlns="">
      <p:transition spd="slow" advTm="19667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16632"/>
            <a:ext cx="6343650" cy="212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009" y="6572250"/>
            <a:ext cx="34099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16" y="2755113"/>
            <a:ext cx="4641109" cy="283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59"/>
          <a:stretch/>
        </p:blipFill>
        <p:spPr bwMode="auto">
          <a:xfrm>
            <a:off x="4860032" y="2336496"/>
            <a:ext cx="4188647" cy="109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83"/>
          <a:stretch/>
        </p:blipFill>
        <p:spPr bwMode="auto">
          <a:xfrm>
            <a:off x="4860032" y="3440716"/>
            <a:ext cx="4188647" cy="250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55113"/>
            <a:ext cx="136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554" y="5792688"/>
            <a:ext cx="1476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78" y="5414350"/>
            <a:ext cx="10001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603" y="5445224"/>
            <a:ext cx="51435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434" y="5085184"/>
            <a:ext cx="1352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3347864" y="4824733"/>
            <a:ext cx="23322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238002" y="5112765"/>
            <a:ext cx="447601" cy="1818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794560" y="5386510"/>
            <a:ext cx="0" cy="4061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07815" y="2907513"/>
            <a:ext cx="377725" cy="8095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424984" y="2951941"/>
            <a:ext cx="963440" cy="20612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2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dirty="0" smtClean="0"/>
              <a:t>Pourquoi un ballon </a:t>
            </a:r>
            <a:r>
              <a:rPr lang="fr-CH" sz="4000" dirty="0" err="1" smtClean="0"/>
              <a:t>endorectal</a:t>
            </a:r>
            <a:r>
              <a:rPr lang="fr-CH" sz="4000" dirty="0" smtClean="0"/>
              <a:t>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82216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CH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Eloigne le sigmoïde et l’intestin hors champ d’irradiation en assurant un remplissage rectale stable pendant la RT</a:t>
            </a:r>
          </a:p>
          <a:p>
            <a:pPr algn="just"/>
            <a:endParaRPr lang="fr-CH" dirty="0" smtClean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CH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Diminue le volume du rectu</a:t>
            </a:r>
            <a:r>
              <a:rPr lang="fr-CH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CH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de l’anus exposés aux hautes dose d’irradiation</a:t>
            </a:r>
          </a:p>
          <a:p>
            <a:pPr algn="just"/>
            <a:endParaRPr lang="fr-CH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Diminue la toxicité rectale et anale</a:t>
            </a:r>
          </a:p>
          <a:p>
            <a:pPr algn="just"/>
            <a:endParaRPr lang="fr-CH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CH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 les mouvements intra-fraction de la prostate</a:t>
            </a:r>
          </a:p>
          <a:p>
            <a:pPr algn="just"/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CH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7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"/>
    </mc:Choice>
    <mc:Fallback xmlns="">
      <p:transition spd="slow" advTm="3554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dirty="0" smtClean="0"/>
              <a:t>Toxicités rectales tardives</a:t>
            </a:r>
            <a:endParaRPr lang="en-US" sz="4000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61377"/>
            <a:ext cx="8554740" cy="367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4783" y="1556792"/>
            <a:ext cx="757899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 smtClean="0"/>
              <a:t>T2-3 = </a:t>
            </a:r>
            <a:r>
              <a:rPr lang="fr-CH" b="1" dirty="0" smtClean="0"/>
              <a:t>télangiectasies de haut grade (70-80</a:t>
            </a:r>
            <a:r>
              <a:rPr lang="fr-CH" b="1" dirty="0" smtClean="0"/>
              <a:t>% </a:t>
            </a:r>
            <a:r>
              <a:rPr lang="fr-CH" b="1" dirty="0" smtClean="0"/>
              <a:t>risque de saignement tardif) </a:t>
            </a:r>
            <a:endParaRPr lang="en-US" b="1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579" y="6669360"/>
            <a:ext cx="39719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5517232"/>
            <a:ext cx="8892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Améliore la tolérance de la paroi rectale à l’irradiation : </a:t>
            </a:r>
            <a:endParaRPr lang="fr-CH" dirty="0" smtClean="0"/>
          </a:p>
          <a:p>
            <a:pPr marL="3086100" lvl="6" indent="-342900">
              <a:buFont typeface="+mj-lt"/>
              <a:buAutoNum type="arabicPeriod"/>
            </a:pPr>
            <a:r>
              <a:rPr lang="fr-CH" dirty="0" smtClean="0"/>
              <a:t>Cavité aérienne avec effet dose </a:t>
            </a:r>
            <a:r>
              <a:rPr lang="fr-CH" dirty="0" err="1" smtClean="0"/>
              <a:t>build</a:t>
            </a:r>
            <a:r>
              <a:rPr lang="fr-CH" dirty="0" smtClean="0"/>
              <a:t>-up </a:t>
            </a:r>
            <a:r>
              <a:rPr lang="fr-CH" dirty="0" smtClean="0"/>
              <a:t>(BS </a:t>
            </a:r>
            <a:r>
              <a:rPr lang="fr-CH" dirty="0" smtClean="0"/>
              <a:t>Med </a:t>
            </a:r>
            <a:r>
              <a:rPr lang="fr-CH" dirty="0" err="1" smtClean="0"/>
              <a:t>Dosim</a:t>
            </a:r>
            <a:r>
              <a:rPr lang="fr-CH" dirty="0" smtClean="0"/>
              <a:t> 2005)</a:t>
            </a:r>
          </a:p>
          <a:p>
            <a:pPr marL="3086100" lvl="6" indent="-342900">
              <a:buFont typeface="+mj-lt"/>
              <a:buAutoNum type="arabicPeriod"/>
            </a:pPr>
            <a:r>
              <a:rPr lang="fr-CH" dirty="0" smtClean="0"/>
              <a:t>Situation d’hypoxie sur «stretching» de la paroi rectale</a:t>
            </a:r>
            <a:endParaRPr lang="fr-CH" dirty="0" smtClean="0"/>
          </a:p>
          <a:p>
            <a:r>
              <a:rPr lang="fr-CH" dirty="0"/>
              <a:t>	</a:t>
            </a:r>
            <a:r>
              <a:rPr lang="fr-CH" dirty="0" smtClean="0"/>
              <a:t>		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06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"/>
    </mc:Choice>
    <mc:Fallback xmlns="">
      <p:transition spd="slow" advTm="179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47" y="44624"/>
            <a:ext cx="77438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160" y="6657975"/>
            <a:ext cx="26860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95443"/>
            <a:ext cx="6840760" cy="474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292080" y="3861048"/>
            <a:ext cx="1155080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2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686800" cy="1252728"/>
          </a:xfrm>
        </p:spPr>
        <p:txBody>
          <a:bodyPr>
            <a:noAutofit/>
          </a:bodyPr>
          <a:lstStyle/>
          <a:p>
            <a:r>
              <a:rPr lang="fr-CH" sz="3600" dirty="0" smtClean="0"/>
              <a:t>L’escalade de dose améliore l’</a:t>
            </a:r>
            <a:r>
              <a:rPr lang="fr-CH" sz="3600" dirty="0" err="1" smtClean="0"/>
              <a:t>outcome</a:t>
            </a:r>
            <a:r>
              <a:rPr lang="fr-CH" sz="3600" dirty="0" smtClean="0"/>
              <a:t>…</a:t>
            </a:r>
            <a:endParaRPr lang="fr-CH" sz="36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916832"/>
            <a:ext cx="8733453" cy="3744416"/>
          </a:xfrm>
          <a:noFill/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5614988" y="6457950"/>
            <a:ext cx="35290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/>
              <a:t>Budiharto</a:t>
            </a:r>
            <a:r>
              <a:rPr lang="en-US" sz="2000" dirty="0"/>
              <a:t> et al. J </a:t>
            </a:r>
            <a:r>
              <a:rPr lang="en-US" sz="2000" dirty="0" err="1"/>
              <a:t>Endourol</a:t>
            </a:r>
            <a:r>
              <a:rPr lang="en-US" sz="2000" dirty="0"/>
              <a:t> 2010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2"/>
    </mc:Choice>
    <mc:Fallback xmlns="">
      <p:transition spd="slow" advTm="8732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dirty="0" smtClean="0"/>
              <a:t>Urgence et incontinence urinaire</a:t>
            </a:r>
            <a:endParaRPr lang="en-US" sz="4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t="2464" r="7565"/>
          <a:stretch/>
        </p:blipFill>
        <p:spPr bwMode="auto">
          <a:xfrm>
            <a:off x="179512" y="2348880"/>
            <a:ext cx="868334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123728" y="4437112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flipV="1">
            <a:off x="2535894" y="4089710"/>
            <a:ext cx="72008" cy="54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156177" y="4437112"/>
            <a:ext cx="92884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662328" y="4149080"/>
            <a:ext cx="69912" cy="4952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67825" y="5293368"/>
            <a:ext cx="5838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smtClean="0"/>
              <a:t>ERB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57154" y="5301208"/>
            <a:ext cx="5838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smtClean="0"/>
              <a:t>ERB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69935" y="3815941"/>
            <a:ext cx="91403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smtClean="0"/>
              <a:t>No ERB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46399" y="3959050"/>
            <a:ext cx="91403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smtClean="0"/>
              <a:t>No ERB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051720" y="4509120"/>
            <a:ext cx="144016" cy="7842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105045" y="4509120"/>
            <a:ext cx="144016" cy="7842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009" y="6572250"/>
            <a:ext cx="34099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>
            <a:stCxn id="11" idx="1"/>
          </p:cNvCxnSpPr>
          <p:nvPr/>
        </p:nvCxnSpPr>
        <p:spPr>
          <a:xfrm flipH="1">
            <a:off x="2699792" y="4000607"/>
            <a:ext cx="670143" cy="1161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807813" y="4100722"/>
            <a:ext cx="670143" cy="1161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71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"/>
    </mc:Choice>
    <mc:Fallback xmlns="">
      <p:transition spd="slow" advTm="433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dirty="0" smtClean="0"/>
              <a:t>Pourquoi un ballon </a:t>
            </a:r>
            <a:r>
              <a:rPr lang="fr-CH" sz="4000" dirty="0" err="1" smtClean="0"/>
              <a:t>endorectal</a:t>
            </a:r>
            <a:r>
              <a:rPr lang="fr-CH" sz="4000" dirty="0" smtClean="0"/>
              <a:t>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82216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CH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Eloigne le sigmoïde et l’intestin hors champ d’irradiation en assurant un remplissage rectale stable pendant la RT</a:t>
            </a:r>
          </a:p>
          <a:p>
            <a:pPr algn="just"/>
            <a:endParaRPr lang="fr-CH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CH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Diminue le volume du rectu</a:t>
            </a:r>
            <a:r>
              <a:rPr lang="fr-CH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CH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de l’anus exposés aux hautes dose d’irradiation</a:t>
            </a:r>
          </a:p>
          <a:p>
            <a:pPr algn="just"/>
            <a:endParaRPr lang="fr-CH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CH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Diminue la toxicité rectale et anale</a:t>
            </a:r>
          </a:p>
          <a:p>
            <a:pPr algn="just"/>
            <a:endParaRPr lang="fr-CH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 les mouvements intra-fraction de la prostate</a:t>
            </a:r>
          </a:p>
          <a:p>
            <a:pPr algn="just"/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CH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00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"/>
    </mc:Choice>
    <mc:Fallback xmlns="">
      <p:transition spd="slow" advTm="3554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131" y="116632"/>
            <a:ext cx="7264301" cy="196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6657975"/>
            <a:ext cx="33718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2380238"/>
            <a:ext cx="3384376" cy="41549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CH" sz="2400" dirty="0" smtClean="0"/>
              <a:t>30 </a:t>
            </a:r>
            <a:r>
              <a:rPr lang="fr-CH" sz="2400" dirty="0" smtClean="0"/>
              <a:t>patients </a:t>
            </a:r>
            <a:r>
              <a:rPr lang="fr-CH" sz="2400" dirty="0" smtClean="0"/>
              <a:t>traités</a:t>
            </a:r>
          </a:p>
          <a:p>
            <a:r>
              <a:rPr lang="fr-CH" sz="2400" dirty="0" smtClean="0"/>
              <a:t>avec IMRT ± ERB</a:t>
            </a:r>
          </a:p>
          <a:p>
            <a:r>
              <a:rPr lang="fr-CH" sz="2400" dirty="0" smtClean="0"/>
              <a:t>(80 Gy in 40 fx)</a:t>
            </a:r>
          </a:p>
          <a:p>
            <a:endParaRPr lang="fr-CH" sz="2400" dirty="0"/>
          </a:p>
          <a:p>
            <a:r>
              <a:rPr lang="fr-CH" sz="2400" dirty="0" err="1" smtClean="0"/>
              <a:t>Tracking</a:t>
            </a:r>
            <a:r>
              <a:rPr lang="fr-CH" sz="2400" dirty="0" smtClean="0"/>
              <a:t> avec le système </a:t>
            </a:r>
          </a:p>
          <a:p>
            <a:r>
              <a:rPr lang="fr-CH" sz="2400" dirty="0" smtClean="0"/>
              <a:t>Calypso</a:t>
            </a:r>
            <a:r>
              <a:rPr lang="fr-CH" sz="2400" dirty="0" smtClean="0"/>
              <a:t>®</a:t>
            </a:r>
          </a:p>
          <a:p>
            <a:endParaRPr lang="fr-CH" sz="2400" dirty="0"/>
          </a:p>
          <a:p>
            <a:r>
              <a:rPr lang="fr-CH" sz="2400" dirty="0" smtClean="0"/>
              <a:t>But : évaluer l’effet du ERB sur les mouvements prostatiques inter et intra-fraction</a:t>
            </a:r>
            <a:endParaRPr lang="en-US" sz="24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80460"/>
            <a:ext cx="4558596" cy="354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944" y="2195572"/>
            <a:ext cx="4431021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CH" b="1" dirty="0" smtClean="0"/>
              <a:t>Absence de différence dans le mouvement </a:t>
            </a:r>
          </a:p>
          <a:p>
            <a:pPr algn="ctr"/>
            <a:r>
              <a:rPr lang="fr-CH" b="1" dirty="0" smtClean="0"/>
              <a:t>inter-fraction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341231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sz="4000" dirty="0">
                <a:solidFill>
                  <a:srgbClr val="F0AD00">
                    <a:satMod val="150000"/>
                  </a:srgbClr>
                </a:solidFill>
              </a:rPr>
              <a:t>Mouvements prostatiques intra-fraction</a:t>
            </a:r>
            <a:endParaRPr lang="en-US" sz="4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8620"/>
            <a:ext cx="4174189" cy="237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000" y="1620325"/>
            <a:ext cx="4281138" cy="252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586" y="4247975"/>
            <a:ext cx="4119015" cy="242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6657975"/>
            <a:ext cx="33718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3585" y="1858513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No ERB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458075" y="2730813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No ERB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508104" y="5661248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No ERB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990008" y="2576924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ERB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210204" y="3284984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ERB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260233" y="5822434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ERB</a:t>
            </a:r>
            <a:endParaRPr lang="en-US" sz="1400" dirty="0"/>
          </a:p>
        </p:txBody>
      </p:sp>
      <p:pic>
        <p:nvPicPr>
          <p:cNvPr id="3078" name="Picture 6" descr="http://www.nmpc.org/wordpress/wp-content/uploads/2012/05/Beacon_signal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828" y="5135310"/>
            <a:ext cx="1741884" cy="131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072" y="4334447"/>
            <a:ext cx="20574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38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6"/>
    </mc:Choice>
    <mc:Fallback xmlns="">
      <p:transition spd="slow" advTm="2756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sz="4000" dirty="0" smtClean="0">
                <a:solidFill>
                  <a:srgbClr val="F0AD00">
                    <a:satMod val="150000"/>
                  </a:srgbClr>
                </a:solidFill>
              </a:rPr>
              <a:t>Mouvements prostatiques intra-fraction</a:t>
            </a:r>
            <a:endParaRPr lang="en-US" sz="40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8208912" cy="486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19872" y="5786002"/>
            <a:ext cx="3395923" cy="1632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6657975"/>
            <a:ext cx="33718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0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900" dirty="0" smtClean="0"/>
              <a:t>Comment </a:t>
            </a:r>
            <a:r>
              <a:rPr lang="fr-CH" sz="3900" dirty="0" smtClean="0"/>
              <a:t>réduire</a:t>
            </a:r>
            <a:r>
              <a:rPr lang="en-US" sz="3900" dirty="0" smtClean="0"/>
              <a:t> la dose au rectum? </a:t>
            </a:r>
            <a:endParaRPr lang="en-US" sz="39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27984"/>
          </a:xfrm>
        </p:spPr>
        <p:txBody>
          <a:bodyPr>
            <a:normAutofit lnSpcReduction="10000"/>
          </a:bodyPr>
          <a:lstStyle/>
          <a:p>
            <a:pPr marL="118872" indent="0" algn="just">
              <a:buNone/>
            </a:pPr>
            <a:endParaRPr lang="en-US" b="1" dirty="0" smtClean="0"/>
          </a:p>
          <a:p>
            <a:pPr algn="just"/>
            <a:r>
              <a:rPr lang="fr-CH" b="1" dirty="0" smtClean="0">
                <a:solidFill>
                  <a:srgbClr val="FFC000"/>
                </a:solidFill>
              </a:rPr>
              <a:t>Imagerie pour améliorer la précision</a:t>
            </a:r>
          </a:p>
          <a:p>
            <a:pPr algn="just"/>
            <a:endParaRPr lang="fr-CH" b="1" dirty="0" smtClean="0">
              <a:solidFill>
                <a:srgbClr val="FFC000"/>
              </a:solidFill>
            </a:endParaRPr>
          </a:p>
          <a:p>
            <a:pPr algn="just"/>
            <a:r>
              <a:rPr lang="fr-CH" b="1" dirty="0" smtClean="0">
                <a:solidFill>
                  <a:srgbClr val="FFC000"/>
                </a:solidFill>
              </a:rPr>
              <a:t>Traitements guidés par l’image</a:t>
            </a:r>
          </a:p>
          <a:p>
            <a:pPr algn="just"/>
            <a:endParaRPr lang="fr-CH" b="1" dirty="0" smtClean="0"/>
          </a:p>
          <a:p>
            <a:pPr algn="just"/>
            <a:r>
              <a:rPr lang="fr-CH" b="1" i="1" dirty="0" smtClean="0"/>
              <a:t>Fixation d’organe et épargne de la paroi anale et du rectum</a:t>
            </a:r>
          </a:p>
          <a:p>
            <a:pPr algn="just"/>
            <a:endParaRPr lang="fr-CH" sz="1500" b="1" dirty="0" smtClean="0"/>
          </a:p>
          <a:p>
            <a:pPr lvl="1" algn="just"/>
            <a:r>
              <a:rPr lang="fr-CH" b="1" dirty="0" smtClean="0">
                <a:solidFill>
                  <a:srgbClr val="FFC000"/>
                </a:solidFill>
              </a:rPr>
              <a:t>Ballons </a:t>
            </a:r>
            <a:r>
              <a:rPr lang="fr-CH" b="1" dirty="0" err="1" smtClean="0">
                <a:solidFill>
                  <a:srgbClr val="FFC000"/>
                </a:solidFill>
              </a:rPr>
              <a:t>endorectales</a:t>
            </a:r>
            <a:endParaRPr lang="fr-CH" b="1" dirty="0" smtClean="0">
              <a:solidFill>
                <a:srgbClr val="FFC000"/>
              </a:solidFill>
            </a:endParaRPr>
          </a:p>
          <a:p>
            <a:pPr lvl="1" algn="just"/>
            <a:r>
              <a:rPr lang="fr-CH" b="1" i="1" dirty="0" err="1" smtClean="0"/>
              <a:t>Spacers</a:t>
            </a:r>
            <a:r>
              <a:rPr lang="fr-CH" b="1" i="1" dirty="0" smtClean="0"/>
              <a:t> recto-prostatiques</a:t>
            </a:r>
          </a:p>
          <a:p>
            <a:pPr algn="just"/>
            <a:endParaRPr lang="fr-CH" b="1" dirty="0"/>
          </a:p>
          <a:p>
            <a:pPr algn="just"/>
            <a:endParaRPr lang="en-US" b="1" dirty="0" smtClean="0"/>
          </a:p>
          <a:p>
            <a:pPr lvl="1">
              <a:buNone/>
            </a:pP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27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8"/>
    </mc:Choice>
    <mc:Fallback xmlns="">
      <p:transition spd="slow" advTm="8768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52728"/>
          </a:xfrm>
        </p:spPr>
        <p:txBody>
          <a:bodyPr>
            <a:normAutofit/>
          </a:bodyPr>
          <a:lstStyle/>
          <a:p>
            <a:r>
              <a:rPr lang="en-US" sz="3600" dirty="0"/>
              <a:t>Comment augmenter la distance entre prostate et rectum</a:t>
            </a:r>
            <a:endParaRPr lang="fr-CH" sz="3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392" y="1700808"/>
            <a:ext cx="8438064" cy="4759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9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2"/>
    </mc:Choice>
    <mc:Fallback xmlns="">
      <p:transition spd="slow" advTm="1382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686800" cy="125272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Comment augmenter la distance entre prostate et rectum</a:t>
            </a:r>
            <a:endParaRPr lang="en-US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92488"/>
          </a:xfrm>
        </p:spPr>
        <p:txBody>
          <a:bodyPr>
            <a:normAutofit/>
          </a:bodyPr>
          <a:lstStyle/>
          <a:p>
            <a:r>
              <a:rPr lang="fr-CH" b="1" dirty="0" err="1" smtClean="0"/>
              <a:t>Polyethylene</a:t>
            </a:r>
            <a:r>
              <a:rPr lang="fr-CH" b="1" dirty="0" smtClean="0"/>
              <a:t> glycol (PEG) </a:t>
            </a:r>
            <a:r>
              <a:rPr lang="fr-CH" b="1" dirty="0" err="1" smtClean="0"/>
              <a:t>Spacer</a:t>
            </a:r>
            <a:r>
              <a:rPr lang="fr-CH" b="1" dirty="0" smtClean="0"/>
              <a:t> (</a:t>
            </a:r>
            <a:r>
              <a:rPr lang="fr-CH" b="1" dirty="0" err="1" smtClean="0"/>
              <a:t>Augmenix</a:t>
            </a:r>
            <a:r>
              <a:rPr lang="fr-CH" b="1" dirty="0" smtClean="0"/>
              <a:t> ®)</a:t>
            </a:r>
          </a:p>
          <a:p>
            <a:endParaRPr lang="fr-CH" sz="1800" b="1" dirty="0" smtClean="0"/>
          </a:p>
          <a:p>
            <a:endParaRPr lang="fr-CH" sz="1000" b="1" dirty="0" smtClean="0"/>
          </a:p>
          <a:p>
            <a:r>
              <a:rPr lang="fr-CH" b="1" dirty="0" smtClean="0"/>
              <a:t>Acide Hyaluronique</a:t>
            </a:r>
          </a:p>
          <a:p>
            <a:endParaRPr lang="fr-CH" sz="1800" b="1" dirty="0" smtClean="0"/>
          </a:p>
          <a:p>
            <a:endParaRPr lang="fr-CH" sz="1000" b="1" dirty="0" smtClean="0"/>
          </a:p>
          <a:p>
            <a:r>
              <a:rPr lang="fr-CH" b="1" dirty="0" smtClean="0"/>
              <a:t>Collagène</a:t>
            </a:r>
          </a:p>
          <a:p>
            <a:endParaRPr lang="fr-CH" sz="1800" b="1" dirty="0" smtClean="0"/>
          </a:p>
          <a:p>
            <a:endParaRPr lang="fr-CH" sz="1000" b="1" dirty="0" smtClean="0"/>
          </a:p>
          <a:p>
            <a:r>
              <a:rPr lang="fr-CH" b="1" dirty="0" err="1" smtClean="0"/>
              <a:t>Balloon</a:t>
            </a:r>
            <a:r>
              <a:rPr lang="fr-CH" b="1" dirty="0" smtClean="0"/>
              <a:t> Biodégradable (</a:t>
            </a:r>
            <a:r>
              <a:rPr lang="fr-CH" b="1" dirty="0" err="1" smtClean="0"/>
              <a:t>ProSpace</a:t>
            </a:r>
            <a:r>
              <a:rPr lang="fr-CH" b="1" dirty="0" smtClean="0"/>
              <a:t>, </a:t>
            </a:r>
            <a:r>
              <a:rPr lang="fr-CH" b="1" dirty="0" err="1" smtClean="0"/>
              <a:t>BioProtect</a:t>
            </a:r>
            <a:r>
              <a:rPr lang="fr-CH" b="1" dirty="0" smtClean="0"/>
              <a:t> ®)</a:t>
            </a:r>
            <a:endParaRPr lang="fr-CH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"/>
    </mc:Choice>
    <mc:Fallback xmlns="">
      <p:transition spd="slow" advTm="897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057" y="3515011"/>
            <a:ext cx="3962407" cy="301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6155"/>
            <a:ext cx="3995936" cy="303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l="53165" b="53638"/>
          <a:stretch/>
        </p:blipFill>
        <p:spPr bwMode="auto">
          <a:xfrm>
            <a:off x="5004048" y="4034697"/>
            <a:ext cx="3312368" cy="25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r="48017" b="54901"/>
          <a:stretch/>
        </p:blipFill>
        <p:spPr bwMode="auto">
          <a:xfrm>
            <a:off x="4788024" y="1573630"/>
            <a:ext cx="3672408" cy="250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308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7"/>
    </mc:Choice>
    <mc:Fallback xmlns="">
      <p:transition spd="slow" advTm="2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Insertion</a:t>
            </a:r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0573"/>
            <a:ext cx="8064896" cy="529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59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..</a:t>
            </a:r>
            <a:r>
              <a:rPr lang="fr-CH" sz="4000" dirty="0" smtClean="0"/>
              <a:t>au prix d’une plus haute toxicité! </a:t>
            </a:r>
            <a:endParaRPr lang="fr-CH" sz="4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844824"/>
            <a:ext cx="9108504" cy="4075697"/>
          </a:xfrm>
          <a:noFill/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5614988" y="6457950"/>
            <a:ext cx="35290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/>
              <a:t>Budiharto</a:t>
            </a:r>
            <a:r>
              <a:rPr lang="en-US" sz="2000" dirty="0"/>
              <a:t> et al. J </a:t>
            </a:r>
            <a:r>
              <a:rPr lang="en-US" sz="2000" dirty="0" err="1"/>
              <a:t>Endourol</a:t>
            </a:r>
            <a:r>
              <a:rPr lang="en-US" sz="2000" dirty="0"/>
              <a:t> 2010</a:t>
            </a:r>
          </a:p>
        </p:txBody>
      </p:sp>
      <p:sp>
        <p:nvSpPr>
          <p:cNvPr id="3" name="Rectangle 2"/>
          <p:cNvSpPr/>
          <p:nvPr/>
        </p:nvSpPr>
        <p:spPr>
          <a:xfrm>
            <a:off x="3275856" y="2348880"/>
            <a:ext cx="2736304" cy="24482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2"/>
    </mc:Choice>
    <mc:Fallback xmlns="">
      <p:transition spd="slow" advTm="4602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3608" y="1916832"/>
            <a:ext cx="7272808" cy="4384934"/>
          </a:xfrm>
          <a:noFill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</p:spPr>
        <p:txBody>
          <a:bodyPr/>
          <a:lstStyle/>
          <a:p>
            <a:r>
              <a:rPr lang="fr-CH" dirty="0"/>
              <a:t>Intégrité du </a:t>
            </a:r>
            <a:r>
              <a:rPr lang="fr-CH" dirty="0" err="1"/>
              <a:t>spacer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210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8"/>
    </mc:Choice>
    <mc:Fallback xmlns="">
      <p:transition spd="slow" advTm="4758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Intégrité du </a:t>
            </a:r>
            <a:r>
              <a:rPr lang="fr-CH" dirty="0" err="1" smtClean="0"/>
              <a:t>spacer</a:t>
            </a:r>
            <a:endParaRPr lang="fr-CH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8122054" cy="3792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8" y="5661248"/>
            <a:ext cx="8351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CAVE: 3/27 </a:t>
            </a:r>
            <a:r>
              <a:rPr lang="fr-CH" b="1" dirty="0" smtClean="0"/>
              <a:t>cas de dégonflement pendant la RT en utilisant le ballon biodégradable</a:t>
            </a:r>
          </a:p>
        </p:txBody>
      </p:sp>
    </p:spTree>
    <p:extLst>
      <p:ext uri="{BB962C8B-B14F-4D97-AF65-F5344CB8AC3E}">
        <p14:creationId xmlns:p14="http://schemas.microsoft.com/office/powerpoint/2010/main" val="311284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7"/>
    </mc:Choice>
    <mc:Fallback xmlns="">
      <p:transition spd="slow" advTm="7027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Toxicités associées à l’implant</a:t>
            </a:r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50761"/>
          </a:xfrm>
        </p:spPr>
        <p:txBody>
          <a:bodyPr>
            <a:normAutofit/>
          </a:bodyPr>
          <a:lstStyle/>
          <a:p>
            <a:pPr algn="just"/>
            <a:r>
              <a:rPr lang="fr-CH" sz="2400" dirty="0" smtClean="0"/>
              <a:t>Procédure invasive : douleur , saignement, </a:t>
            </a:r>
            <a:r>
              <a:rPr lang="fr-CH" sz="2400" dirty="0" smtClean="0"/>
              <a:t>infection, formation de granulomes</a:t>
            </a:r>
            <a:r>
              <a:rPr lang="fr-CH" sz="2400" dirty="0" smtClean="0"/>
              <a:t>, embolisation vasculaire. </a:t>
            </a:r>
          </a:p>
          <a:p>
            <a:pPr algn="just"/>
            <a:endParaRPr lang="fr-CH" sz="2400" dirty="0" smtClean="0"/>
          </a:p>
          <a:p>
            <a:pPr algn="just"/>
            <a:r>
              <a:rPr lang="fr-CH" sz="2400" dirty="0" smtClean="0"/>
              <a:t>Risque d’infection minimisé par l’approche </a:t>
            </a:r>
            <a:r>
              <a:rPr lang="fr-CH" sz="2400" dirty="0" err="1" smtClean="0"/>
              <a:t>transpérineale</a:t>
            </a:r>
            <a:r>
              <a:rPr lang="fr-CH" sz="2400" dirty="0" smtClean="0"/>
              <a:t> </a:t>
            </a:r>
            <a:r>
              <a:rPr lang="fr-CH" sz="2400" dirty="0" smtClean="0"/>
              <a:t>et l’utilisation d’un antibiothérapie prophylactique.</a:t>
            </a:r>
          </a:p>
          <a:p>
            <a:pPr algn="just"/>
            <a:endParaRPr lang="fr-CH" sz="2400" dirty="0" smtClean="0"/>
          </a:p>
          <a:p>
            <a:pPr algn="just"/>
            <a:r>
              <a:rPr lang="fr-CH" sz="2400" dirty="0" smtClean="0"/>
              <a:t>Quelque </a:t>
            </a:r>
            <a:r>
              <a:rPr lang="fr-CH" sz="2400" dirty="0" smtClean="0"/>
              <a:t>cas de rétention urinaire (anesthésie générale).</a:t>
            </a:r>
          </a:p>
          <a:p>
            <a:pPr algn="just"/>
            <a:endParaRPr lang="fr-CH" sz="2400" dirty="0" smtClean="0"/>
          </a:p>
          <a:p>
            <a:pPr algn="just"/>
            <a:r>
              <a:rPr lang="fr-CH" sz="2400" dirty="0" smtClean="0"/>
              <a:t>Quelque </a:t>
            </a:r>
            <a:r>
              <a:rPr lang="fr-CH" sz="2400" dirty="0" smtClean="0"/>
              <a:t>cas de nécrose rectale et perforation vésicale </a:t>
            </a:r>
            <a:r>
              <a:rPr lang="fr-CH" sz="2400" dirty="0" smtClean="0"/>
              <a:t>auto-limitants.</a:t>
            </a:r>
            <a:endParaRPr lang="fr-CH" sz="2400" dirty="0" smtClean="0"/>
          </a:p>
          <a:p>
            <a:pPr algn="just"/>
            <a:endParaRPr lang="fr-CH" sz="2400" dirty="0" smtClean="0"/>
          </a:p>
          <a:p>
            <a:pPr algn="just"/>
            <a:r>
              <a:rPr lang="fr-CH" sz="2400" dirty="0" smtClean="0"/>
              <a:t>Absence </a:t>
            </a:r>
            <a:r>
              <a:rPr lang="fr-CH" sz="2400" dirty="0" smtClean="0"/>
              <a:t>d’effets </a:t>
            </a:r>
            <a:r>
              <a:rPr lang="fr-CH" sz="2400" dirty="0" smtClean="0"/>
              <a:t>secondaires d’ordre immunologique.</a:t>
            </a:r>
          </a:p>
          <a:p>
            <a:pPr algn="just"/>
            <a:endParaRPr lang="fr-CH" sz="2400" dirty="0" smtClean="0"/>
          </a:p>
          <a:p>
            <a:pPr algn="just"/>
            <a:endParaRPr lang="fr-CH" dirty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91805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9"/>
    </mc:Choice>
    <mc:Fallback xmlns="">
      <p:transition spd="slow" advTm="7279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Overview</a:t>
            </a:r>
            <a:endParaRPr lang="fr-CH" dirty="0"/>
          </a:p>
        </p:txBody>
      </p:sp>
      <p:sp>
        <p:nvSpPr>
          <p:cNvPr id="7" name="Oval 6"/>
          <p:cNvSpPr/>
          <p:nvPr/>
        </p:nvSpPr>
        <p:spPr>
          <a:xfrm>
            <a:off x="7668344" y="2636912"/>
            <a:ext cx="288032" cy="2160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TextBox 7"/>
          <p:cNvSpPr txBox="1"/>
          <p:nvPr/>
        </p:nvSpPr>
        <p:spPr>
          <a:xfrm>
            <a:off x="3779912" y="6469475"/>
            <a:ext cx="1252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Zilli</a:t>
            </a:r>
            <a:r>
              <a:rPr lang="fr-CH" dirty="0" smtClean="0"/>
              <a:t> T et al. </a:t>
            </a:r>
            <a:endParaRPr lang="fr-CH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3" y="1628800"/>
            <a:ext cx="873949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19" y="6469475"/>
            <a:ext cx="4197981" cy="29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00392" y="2564904"/>
            <a:ext cx="576064" cy="39604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987824" y="3113348"/>
            <a:ext cx="576064" cy="19802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93912" y="4437112"/>
            <a:ext cx="8382543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0667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6"/>
    </mc:Choice>
    <mc:Fallback xmlns="">
      <p:transition spd="slow" advTm="7836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Protex</a:t>
            </a:r>
            <a:r>
              <a:rPr lang="en-US" dirty="0" smtClean="0"/>
              <a:t> spacer</a:t>
            </a:r>
            <a:endParaRPr lang="en-US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20891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0050" y="2276872"/>
            <a:ext cx="493395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6638925"/>
            <a:ext cx="40386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e 8"/>
          <p:cNvSpPr/>
          <p:nvPr/>
        </p:nvSpPr>
        <p:spPr>
          <a:xfrm>
            <a:off x="7740352" y="5301208"/>
            <a:ext cx="792088" cy="79208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t="33551" b="18850"/>
          <a:stretch/>
        </p:blipFill>
        <p:spPr bwMode="auto">
          <a:xfrm>
            <a:off x="179512" y="3385755"/>
            <a:ext cx="4242890" cy="2230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7"/>
    </mc:Choice>
    <mc:Fallback xmlns="">
      <p:transition spd="slow" advTm="6487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16" y="5805264"/>
            <a:ext cx="64293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42"/>
          <a:stretch/>
        </p:blipFill>
        <p:spPr bwMode="auto">
          <a:xfrm>
            <a:off x="1763688" y="2348880"/>
            <a:ext cx="5688632" cy="333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624"/>
            <a:ext cx="7363172" cy="213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-144345" y="3390571"/>
            <a:ext cx="1661032" cy="8309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sz="4800" b="1" dirty="0" smtClean="0"/>
              <a:t>SBRT</a:t>
            </a:r>
            <a:endParaRPr lang="fr-CH" sz="4800" b="1" dirty="0"/>
          </a:p>
        </p:txBody>
      </p:sp>
      <p:sp>
        <p:nvSpPr>
          <p:cNvPr id="3" name="Rectangle 2"/>
          <p:cNvSpPr/>
          <p:nvPr/>
        </p:nvSpPr>
        <p:spPr>
          <a:xfrm>
            <a:off x="4860032" y="6381328"/>
            <a:ext cx="151216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9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Séries comparatives : EBRT</a:t>
            </a:r>
            <a:endParaRPr lang="fr-CH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628800"/>
            <a:ext cx="888813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88024" y="1916832"/>
            <a:ext cx="4248472" cy="3816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TextBox 7"/>
          <p:cNvSpPr txBox="1"/>
          <p:nvPr/>
        </p:nvSpPr>
        <p:spPr>
          <a:xfrm>
            <a:off x="3779912" y="6469475"/>
            <a:ext cx="1252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Zilli</a:t>
            </a:r>
            <a:r>
              <a:rPr lang="fr-CH" dirty="0" smtClean="0"/>
              <a:t> T et al. </a:t>
            </a:r>
            <a:endParaRPr lang="fr-CH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19" y="6469475"/>
            <a:ext cx="4197981" cy="29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32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9"/>
    </mc:Choice>
    <mc:Fallback xmlns="">
      <p:transition spd="slow" advTm="10759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Protex</a:t>
            </a:r>
            <a:r>
              <a:rPr lang="en-US" dirty="0" smtClean="0"/>
              <a:t> spacer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6052646"/>
            <a:ext cx="429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Absence de </a:t>
            </a:r>
            <a:r>
              <a:rPr lang="fr-CH" b="1" dirty="0"/>
              <a:t>toxicité GU </a:t>
            </a:r>
            <a:r>
              <a:rPr lang="fr-CH" b="1" dirty="0" smtClean="0"/>
              <a:t>ou GI de </a:t>
            </a:r>
            <a:r>
              <a:rPr lang="fr-CH" b="1" dirty="0" smtClean="0"/>
              <a:t>grade ≥ 3</a:t>
            </a:r>
            <a:endParaRPr lang="fr-CH" b="1" dirty="0"/>
          </a:p>
        </p:txBody>
      </p:sp>
      <p:sp>
        <p:nvSpPr>
          <p:cNvPr id="6" name="Rectangle 5"/>
          <p:cNvSpPr/>
          <p:nvPr/>
        </p:nvSpPr>
        <p:spPr>
          <a:xfrm>
            <a:off x="254872" y="2545481"/>
            <a:ext cx="4173112" cy="235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/>
          <p:cNvSpPr/>
          <p:nvPr/>
        </p:nvSpPr>
        <p:spPr>
          <a:xfrm>
            <a:off x="68656" y="2780928"/>
            <a:ext cx="238752" cy="2594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671" y="6381328"/>
            <a:ext cx="24098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34" y="116632"/>
            <a:ext cx="7981906" cy="243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8"/>
          <a:stretch/>
        </p:blipFill>
        <p:spPr bwMode="auto">
          <a:xfrm>
            <a:off x="307408" y="2762157"/>
            <a:ext cx="3904552" cy="319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13"/>
          <a:stretch/>
        </p:blipFill>
        <p:spPr bwMode="auto">
          <a:xfrm>
            <a:off x="4283968" y="2791561"/>
            <a:ext cx="4608511" cy="316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0" t="43256" b="37622"/>
          <a:stretch/>
        </p:blipFill>
        <p:spPr bwMode="auto">
          <a:xfrm>
            <a:off x="965680" y="3596184"/>
            <a:ext cx="1431295" cy="70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5" t="35673" b="32296"/>
          <a:stretch/>
        </p:blipFill>
        <p:spPr bwMode="auto">
          <a:xfrm>
            <a:off x="5087881" y="5848863"/>
            <a:ext cx="1296144" cy="9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73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45"/>
    </mc:Choice>
    <mc:Fallback xmlns="">
      <p:transition spd="slow" advTm="47445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Protex</a:t>
            </a:r>
            <a:r>
              <a:rPr lang="en-US" dirty="0" smtClean="0"/>
              <a:t> spacer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2" y="332656"/>
            <a:ext cx="8126566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62" y="6600825"/>
            <a:ext cx="42195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96336" y="764704"/>
            <a:ext cx="360040" cy="461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75655"/>
            <a:ext cx="5193941" cy="185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2" y="1575655"/>
            <a:ext cx="3016856" cy="49643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47033" y="3140968"/>
            <a:ext cx="3016856" cy="12428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645024"/>
            <a:ext cx="525507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8316416" y="5085184"/>
            <a:ext cx="432048" cy="50405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0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"/>
    </mc:Choice>
    <mc:Fallback xmlns="">
      <p:transition spd="slow" advTm="77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onclusions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94169"/>
          </a:xfrm>
        </p:spPr>
        <p:txBody>
          <a:bodyPr>
            <a:normAutofit lnSpcReduction="10000"/>
          </a:bodyPr>
          <a:lstStyle/>
          <a:p>
            <a:pPr algn="just"/>
            <a:r>
              <a:rPr lang="fr-CH" sz="2600" dirty="0" smtClean="0"/>
              <a:t>La radiothérapie guidée par l’image (IGRT) permets de délivrer des hautes doses d’irradiation avec grande précision et épargne rectale optimale.  </a:t>
            </a:r>
          </a:p>
          <a:p>
            <a:pPr algn="just"/>
            <a:endParaRPr lang="fr-CH" sz="2600" dirty="0" smtClean="0"/>
          </a:p>
          <a:p>
            <a:pPr algn="just"/>
            <a:r>
              <a:rPr lang="fr-CH" sz="2600" dirty="0" smtClean="0"/>
              <a:t>L’utilisation des ballons </a:t>
            </a:r>
            <a:r>
              <a:rPr lang="fr-CH" sz="2600" dirty="0" err="1" smtClean="0"/>
              <a:t>endorectales</a:t>
            </a:r>
            <a:r>
              <a:rPr lang="fr-CH" sz="2600" dirty="0" smtClean="0"/>
              <a:t> permet un remplissage rectale stable et reproductible</a:t>
            </a:r>
            <a:r>
              <a:rPr lang="fr-CH" sz="2600" dirty="0" smtClean="0"/>
              <a:t>, une réduction des mouvements intra-fraction avec une bonne épargne de la paroi anale et rectale</a:t>
            </a:r>
            <a:endParaRPr lang="fr-CH" sz="2600" dirty="0" smtClean="0"/>
          </a:p>
          <a:p>
            <a:pPr marL="118872" indent="0" algn="just">
              <a:buNone/>
            </a:pPr>
            <a:endParaRPr lang="fr-CH" sz="2600" dirty="0" smtClean="0"/>
          </a:p>
          <a:p>
            <a:pPr algn="just"/>
            <a:r>
              <a:rPr lang="fr-CH" sz="2600" dirty="0" smtClean="0"/>
              <a:t>Les </a:t>
            </a:r>
            <a:r>
              <a:rPr lang="fr-CH" sz="2600" dirty="0" err="1" smtClean="0"/>
              <a:t>spacers</a:t>
            </a:r>
            <a:r>
              <a:rPr lang="fr-CH" sz="2600" dirty="0" smtClean="0"/>
              <a:t> biodégradables entre prostate et rectum améliorent l’index thérapeutique permettant une escalade de dose tout en réduisant le volume du rectum irradié à haute dose</a:t>
            </a:r>
          </a:p>
          <a:p>
            <a:pPr algn="just"/>
            <a:endParaRPr lang="en-US" sz="2600" dirty="0" smtClean="0"/>
          </a:p>
          <a:p>
            <a:pPr algn="just"/>
            <a:endParaRPr lang="en-US" sz="1000" dirty="0" smtClean="0"/>
          </a:p>
          <a:p>
            <a:pPr algn="just"/>
            <a:endParaRPr lang="en-US" sz="11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796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"/>
    </mc:Choice>
    <mc:Fallback xmlns="">
      <p:transition spd="slow" advTm="1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3512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fr-CH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radiothérapie prostatique demande des hauts standards de précision…</a:t>
            </a:r>
            <a:endParaRPr lang="fr-CH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63055"/>
            <a:ext cx="766762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5301208"/>
            <a:ext cx="1656184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RT + IGRT </a:t>
            </a:r>
            <a:r>
              <a:rPr lang="fr-CH" b="1" dirty="0" err="1" smtClean="0"/>
              <a:t>platfor</a:t>
            </a:r>
            <a:r>
              <a:rPr lang="fr-CH" b="1" dirty="0" err="1"/>
              <a:t>m</a:t>
            </a:r>
            <a:endParaRPr lang="fr-CH" b="1" dirty="0"/>
          </a:p>
        </p:txBody>
      </p:sp>
      <p:pic>
        <p:nvPicPr>
          <p:cNvPr id="9" name="Imag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6128" y="2852936"/>
            <a:ext cx="1901976" cy="162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84985"/>
            <a:ext cx="241903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2296" y="4477006"/>
            <a:ext cx="1763800" cy="159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Thomas\Documents\Projects Geneva University Hospital HUG\IGRT images\Daut18.jpg"/>
          <p:cNvPicPr>
            <a:picLocks noChangeAspect="1" noChangeArrowheads="1"/>
          </p:cNvPicPr>
          <p:nvPr/>
        </p:nvPicPr>
        <p:blipFill rotWithShape="1">
          <a:blip r:embed="rId6" cstate="print"/>
          <a:srcRect l="24189" t="5901" r="16989" b="23540"/>
          <a:stretch/>
        </p:blipFill>
        <p:spPr bwMode="auto">
          <a:xfrm>
            <a:off x="6646460" y="3389105"/>
            <a:ext cx="1965277" cy="176808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779912" y="6167129"/>
            <a:ext cx="1656184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IGRT </a:t>
            </a:r>
            <a:r>
              <a:rPr lang="fr-CH" b="1" dirty="0" err="1" smtClean="0"/>
              <a:t>soulutions</a:t>
            </a:r>
            <a:endParaRPr lang="fr-CH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629561" y="5261752"/>
            <a:ext cx="1982176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b="1" dirty="0" err="1" smtClean="0"/>
              <a:t>Urethra-sparing</a:t>
            </a:r>
            <a:endParaRPr lang="fr-CH" b="1" dirty="0" smtClean="0"/>
          </a:p>
          <a:p>
            <a:pPr algn="ctr"/>
            <a:r>
              <a:rPr lang="fr-CH" b="1" dirty="0" smtClean="0"/>
              <a:t>SBRT</a:t>
            </a:r>
            <a:endParaRPr lang="fr-CH" b="1" dirty="0"/>
          </a:p>
        </p:txBody>
      </p:sp>
      <p:sp>
        <p:nvSpPr>
          <p:cNvPr id="4" name="Rectangle 3"/>
          <p:cNvSpPr/>
          <p:nvPr/>
        </p:nvSpPr>
        <p:spPr>
          <a:xfrm>
            <a:off x="2670558" y="2852936"/>
            <a:ext cx="6473442" cy="4005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Rectangle 14"/>
          <p:cNvSpPr/>
          <p:nvPr/>
        </p:nvSpPr>
        <p:spPr>
          <a:xfrm>
            <a:off x="755576" y="2420888"/>
            <a:ext cx="6865073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5576" y="1988840"/>
            <a:ext cx="66967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3200" dirty="0" smtClean="0"/>
              <a:t>MODERN RADIOTHERAPY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4355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2"/>
    </mc:Choice>
    <mc:Fallback xmlns="">
      <p:transition spd="slow" advTm="12342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geneve-tourisme.ch/uploads/pics/2_pano_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916181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67" y="2132856"/>
            <a:ext cx="1043608" cy="1043608"/>
          </a:xfrm>
          <a:prstGeom prst="rect">
            <a:avLst/>
          </a:prstGeom>
          <a:noFill/>
          <a:ln w="9525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2765"/>
            <a:ext cx="1691679" cy="62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" descr="http://intrahug.hcuge.ch/sites/hug-drupal1.gva.intranet/files/contenu/img/LOGO_HUG_H_PANTONES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6199121"/>
            <a:ext cx="2376304" cy="61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i="1" dirty="0" smtClean="0"/>
              <a:t>Merci pour </a:t>
            </a:r>
            <a:r>
              <a:rPr lang="en-US" sz="4800" i="1" dirty="0" err="1" smtClean="0"/>
              <a:t>l’attention</a:t>
            </a:r>
            <a:r>
              <a:rPr lang="en-US" sz="4800" i="1" dirty="0" smtClean="0"/>
              <a:t>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414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"/>
    </mc:Choice>
    <mc:Fallback xmlns="">
      <p:transition spd="slow" advTm="129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63055"/>
            <a:ext cx="766762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5301208"/>
            <a:ext cx="1656184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RT + IGRT </a:t>
            </a:r>
            <a:r>
              <a:rPr lang="fr-CH" b="1" dirty="0" err="1" smtClean="0"/>
              <a:t>platfor</a:t>
            </a:r>
            <a:r>
              <a:rPr lang="fr-CH" b="1" dirty="0" err="1"/>
              <a:t>m</a:t>
            </a:r>
            <a:endParaRPr lang="fr-CH" b="1" dirty="0"/>
          </a:p>
        </p:txBody>
      </p:sp>
      <p:pic>
        <p:nvPicPr>
          <p:cNvPr id="10" name="Imag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5"/>
            <a:ext cx="241903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2295" y="3425719"/>
            <a:ext cx="1919845" cy="173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Thomas\Documents\Projects Geneva University Hospital HUG\IGRT images\Daut18.jpg"/>
          <p:cNvPicPr>
            <a:picLocks noChangeAspect="1" noChangeArrowheads="1"/>
          </p:cNvPicPr>
          <p:nvPr/>
        </p:nvPicPr>
        <p:blipFill rotWithShape="1">
          <a:blip r:embed="rId5" cstate="print"/>
          <a:srcRect l="24189" t="5901" r="16989" b="23540"/>
          <a:stretch/>
        </p:blipFill>
        <p:spPr bwMode="auto">
          <a:xfrm>
            <a:off x="6646460" y="3389105"/>
            <a:ext cx="1965277" cy="176808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629561" y="5261752"/>
            <a:ext cx="1982176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b="1" dirty="0" err="1" smtClean="0"/>
              <a:t>Urethra-sparing</a:t>
            </a:r>
            <a:endParaRPr lang="fr-CH" b="1" dirty="0" smtClean="0"/>
          </a:p>
          <a:p>
            <a:pPr algn="ctr"/>
            <a:r>
              <a:rPr lang="fr-CH" b="1" dirty="0" smtClean="0"/>
              <a:t>SBRT</a:t>
            </a:r>
            <a:endParaRPr lang="fr-CH" b="1" dirty="0"/>
          </a:p>
        </p:txBody>
      </p:sp>
      <p:sp>
        <p:nvSpPr>
          <p:cNvPr id="4" name="Rectangle 3"/>
          <p:cNvSpPr/>
          <p:nvPr/>
        </p:nvSpPr>
        <p:spPr>
          <a:xfrm>
            <a:off x="5652120" y="2852936"/>
            <a:ext cx="3491880" cy="4005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Rectangle 14"/>
          <p:cNvSpPr/>
          <p:nvPr/>
        </p:nvSpPr>
        <p:spPr>
          <a:xfrm>
            <a:off x="755576" y="2420888"/>
            <a:ext cx="6865073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5576" y="1988840"/>
            <a:ext cx="66967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3200" dirty="0" smtClean="0"/>
              <a:t>MODERN RADIOTHERAPY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3491879" y="5301208"/>
            <a:ext cx="2304257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b="1" dirty="0" err="1"/>
              <a:t>Organ</a:t>
            </a:r>
            <a:r>
              <a:rPr lang="fr-CH" b="1" dirty="0"/>
              <a:t> Fixation and </a:t>
            </a:r>
            <a:r>
              <a:rPr lang="fr-CH" b="1" dirty="0" err="1"/>
              <a:t>Tracking</a:t>
            </a:r>
            <a:endParaRPr lang="fr-CH" b="1" dirty="0"/>
          </a:p>
          <a:p>
            <a:pPr algn="ctr"/>
            <a:r>
              <a:rPr lang="fr-CH" b="1" dirty="0" smtClean="0"/>
              <a:t>(ERB and </a:t>
            </a:r>
            <a:r>
              <a:rPr lang="fr-CH" b="1" dirty="0" err="1"/>
              <a:t>F</a:t>
            </a:r>
            <a:r>
              <a:rPr lang="fr-CH" b="1" dirty="0" err="1" smtClean="0"/>
              <a:t>iducials</a:t>
            </a:r>
            <a:r>
              <a:rPr lang="fr-CH" b="1" dirty="0" smtClean="0"/>
              <a:t>)</a:t>
            </a:r>
            <a:endParaRPr lang="fr-CH" b="1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3512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fr-CH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radiothérapie prostatique demande des hauts standards de précision…</a:t>
            </a:r>
            <a:endParaRPr lang="fr-CH" sz="3600" dirty="0"/>
          </a:p>
        </p:txBody>
      </p:sp>
    </p:spTree>
    <p:extLst>
      <p:ext uri="{BB962C8B-B14F-4D97-AF65-F5344CB8AC3E}">
        <p14:creationId xmlns:p14="http://schemas.microsoft.com/office/powerpoint/2010/main" val="214709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70"/>
    </mc:Choice>
    <mc:Fallback xmlns="">
      <p:transition spd="slow" advTm="2147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63055"/>
            <a:ext cx="766762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5301208"/>
            <a:ext cx="1656184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RT + IGRT </a:t>
            </a:r>
            <a:r>
              <a:rPr lang="fr-CH" b="1" dirty="0" err="1" smtClean="0"/>
              <a:t>platfor</a:t>
            </a:r>
            <a:r>
              <a:rPr lang="fr-CH" b="1" dirty="0" err="1"/>
              <a:t>m</a:t>
            </a:r>
            <a:endParaRPr lang="fr-CH" b="1" dirty="0"/>
          </a:p>
        </p:txBody>
      </p:sp>
      <p:pic>
        <p:nvPicPr>
          <p:cNvPr id="10" name="Imag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5"/>
            <a:ext cx="241903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2295" y="3425719"/>
            <a:ext cx="1919845" cy="173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228184" y="5879013"/>
            <a:ext cx="2664296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Anal/Rectal </a:t>
            </a:r>
            <a:r>
              <a:rPr lang="fr-CH" b="1" dirty="0" err="1" smtClean="0"/>
              <a:t>wall</a:t>
            </a:r>
            <a:r>
              <a:rPr lang="fr-CH" b="1" dirty="0" smtClean="0"/>
              <a:t> </a:t>
            </a:r>
            <a:r>
              <a:rPr lang="fr-CH" b="1" dirty="0" err="1" smtClean="0"/>
              <a:t>sparing</a:t>
            </a:r>
            <a:r>
              <a:rPr lang="fr-CH" b="1" dirty="0" smtClean="0"/>
              <a:t> </a:t>
            </a:r>
          </a:p>
          <a:p>
            <a:pPr algn="ctr"/>
            <a:r>
              <a:rPr lang="fr-CH" b="1" dirty="0" smtClean="0"/>
              <a:t>(ERB + </a:t>
            </a:r>
            <a:r>
              <a:rPr lang="fr-CH" b="1" dirty="0" err="1" smtClean="0"/>
              <a:t>Spacers</a:t>
            </a:r>
            <a:r>
              <a:rPr lang="fr-CH" b="1" dirty="0" smtClean="0"/>
              <a:t>)</a:t>
            </a:r>
            <a:endParaRPr lang="fr-CH" b="1" dirty="0"/>
          </a:p>
        </p:txBody>
      </p:sp>
      <p:sp>
        <p:nvSpPr>
          <p:cNvPr id="15" name="Rectangle 14"/>
          <p:cNvSpPr/>
          <p:nvPr/>
        </p:nvSpPr>
        <p:spPr>
          <a:xfrm>
            <a:off x="755576" y="2420888"/>
            <a:ext cx="6865073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5576" y="1988840"/>
            <a:ext cx="66967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3200" dirty="0" smtClean="0"/>
              <a:t>MODERN RADIOTHERAPY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3491879" y="5301208"/>
            <a:ext cx="2304257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b="1" dirty="0" err="1" smtClean="0"/>
              <a:t>Organ</a:t>
            </a:r>
            <a:r>
              <a:rPr lang="fr-CH" b="1" dirty="0" smtClean="0"/>
              <a:t> Fixation and </a:t>
            </a:r>
            <a:r>
              <a:rPr lang="fr-CH" b="1" dirty="0" err="1" smtClean="0"/>
              <a:t>Tracking</a:t>
            </a:r>
            <a:endParaRPr lang="fr-CH" b="1" dirty="0" smtClean="0"/>
          </a:p>
          <a:p>
            <a:pPr algn="ctr"/>
            <a:r>
              <a:rPr lang="fr-CH" b="1" dirty="0" smtClean="0"/>
              <a:t>(ERB and </a:t>
            </a:r>
            <a:r>
              <a:rPr lang="fr-CH" b="1" dirty="0" err="1" smtClean="0"/>
              <a:t>Fiducials</a:t>
            </a:r>
            <a:r>
              <a:rPr lang="fr-CH" b="1" dirty="0" smtClean="0"/>
              <a:t>)</a:t>
            </a:r>
            <a:endParaRPr lang="fr-CH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5" t="37346" r="61961" b="23352"/>
          <a:stretch/>
        </p:blipFill>
        <p:spPr bwMode="auto">
          <a:xfrm>
            <a:off x="5658494" y="3389106"/>
            <a:ext cx="1001738" cy="160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660232" y="2519426"/>
            <a:ext cx="1728192" cy="1773670"/>
          </a:xfrm>
          <a:prstGeom prst="rect">
            <a:avLst/>
          </a:prstGeom>
          <a:noFill/>
        </p:spPr>
      </p:pic>
      <p:pic>
        <p:nvPicPr>
          <p:cNvPr id="19" name="Picture 2" descr="C:\Users\Thomas\Documents\Projects Geneva University Hospital HUG\IGRT images\Daut18.jpg"/>
          <p:cNvPicPr>
            <a:picLocks noChangeAspect="1" noChangeArrowheads="1"/>
          </p:cNvPicPr>
          <p:nvPr/>
        </p:nvPicPr>
        <p:blipFill rotWithShape="1">
          <a:blip r:embed="rId6" cstate="print"/>
          <a:srcRect l="23207" t="8566" r="16777" b="23540"/>
          <a:stretch/>
        </p:blipFill>
        <p:spPr bwMode="auto">
          <a:xfrm>
            <a:off x="6660232" y="4293095"/>
            <a:ext cx="1728192" cy="1466289"/>
          </a:xfrm>
          <a:prstGeom prst="rect">
            <a:avLst/>
          </a:prstGeom>
          <a:noFill/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609600" y="332656"/>
            <a:ext cx="8229600" cy="100351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fr-CH" sz="3600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3512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fr-CH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radiothérapie prostatique demande des hauts standards de précision…</a:t>
            </a:r>
            <a:endParaRPr lang="fr-CH" sz="3600" dirty="0"/>
          </a:p>
        </p:txBody>
      </p:sp>
    </p:spTree>
    <p:extLst>
      <p:ext uri="{BB962C8B-B14F-4D97-AF65-F5344CB8AC3E}">
        <p14:creationId xmlns:p14="http://schemas.microsoft.com/office/powerpoint/2010/main" val="175914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7"/>
    </mc:Choice>
    <mc:Fallback xmlns="">
      <p:transition spd="slow" advTm="1078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900" dirty="0" smtClean="0"/>
              <a:t>Comment </a:t>
            </a:r>
            <a:r>
              <a:rPr lang="fr-CH" sz="3900" dirty="0" smtClean="0"/>
              <a:t>réduire</a:t>
            </a:r>
            <a:r>
              <a:rPr lang="en-US" sz="3900" dirty="0" smtClean="0"/>
              <a:t> la dose au rectum? </a:t>
            </a:r>
            <a:endParaRPr lang="en-US" sz="39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27984"/>
          </a:xfrm>
        </p:spPr>
        <p:txBody>
          <a:bodyPr>
            <a:normAutofit lnSpcReduction="10000"/>
          </a:bodyPr>
          <a:lstStyle/>
          <a:p>
            <a:pPr marL="118872" indent="0" algn="just">
              <a:buNone/>
            </a:pPr>
            <a:endParaRPr lang="en-US" b="1" dirty="0" smtClean="0"/>
          </a:p>
          <a:p>
            <a:pPr algn="just"/>
            <a:r>
              <a:rPr lang="fr-CH" b="1" dirty="0" smtClean="0"/>
              <a:t>Imagerie pour améliorer la précision</a:t>
            </a:r>
          </a:p>
          <a:p>
            <a:pPr algn="just"/>
            <a:endParaRPr lang="fr-CH" b="1" dirty="0" smtClean="0"/>
          </a:p>
          <a:p>
            <a:pPr algn="just"/>
            <a:r>
              <a:rPr lang="fr-CH" b="1" dirty="0" smtClean="0"/>
              <a:t>Traitements guidés par l’image</a:t>
            </a:r>
          </a:p>
          <a:p>
            <a:pPr algn="just"/>
            <a:endParaRPr lang="fr-CH" b="1" dirty="0" smtClean="0"/>
          </a:p>
          <a:p>
            <a:pPr algn="just"/>
            <a:r>
              <a:rPr lang="fr-CH" b="1" dirty="0" smtClean="0"/>
              <a:t>Fixation d’organe et épargne de la paroi anale et du rectum</a:t>
            </a:r>
          </a:p>
          <a:p>
            <a:pPr algn="just"/>
            <a:endParaRPr lang="fr-CH" sz="1500" b="1" dirty="0" smtClean="0"/>
          </a:p>
          <a:p>
            <a:pPr lvl="1" algn="just"/>
            <a:r>
              <a:rPr lang="fr-CH" b="1" dirty="0" smtClean="0"/>
              <a:t>Ballons </a:t>
            </a:r>
            <a:r>
              <a:rPr lang="fr-CH" b="1" dirty="0" err="1" smtClean="0"/>
              <a:t>endorectales</a:t>
            </a:r>
            <a:endParaRPr lang="fr-CH" b="1" dirty="0" smtClean="0"/>
          </a:p>
          <a:p>
            <a:pPr lvl="1" algn="just"/>
            <a:r>
              <a:rPr lang="fr-CH" b="1" dirty="0" err="1" smtClean="0"/>
              <a:t>Spacers</a:t>
            </a:r>
            <a:r>
              <a:rPr lang="fr-CH" b="1" dirty="0" smtClean="0"/>
              <a:t> recto-prostatiques</a:t>
            </a:r>
          </a:p>
          <a:p>
            <a:pPr algn="just"/>
            <a:endParaRPr lang="fr-CH" b="1" dirty="0"/>
          </a:p>
          <a:p>
            <a:pPr algn="just"/>
            <a:endParaRPr lang="en-US" b="1" dirty="0" smtClean="0"/>
          </a:p>
          <a:p>
            <a:pPr lvl="1">
              <a:buNone/>
            </a:pP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63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8"/>
    </mc:Choice>
    <mc:Fallback xmlns="">
      <p:transition spd="slow" advTm="876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900" dirty="0" smtClean="0"/>
              <a:t>Comment </a:t>
            </a:r>
            <a:r>
              <a:rPr lang="fr-CH" sz="3900" dirty="0" smtClean="0"/>
              <a:t>réduire</a:t>
            </a:r>
            <a:r>
              <a:rPr lang="en-US" sz="3900" dirty="0" smtClean="0"/>
              <a:t> la dose au rectum? </a:t>
            </a:r>
            <a:endParaRPr lang="en-US" sz="39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27984"/>
          </a:xfrm>
        </p:spPr>
        <p:txBody>
          <a:bodyPr>
            <a:normAutofit lnSpcReduction="10000"/>
          </a:bodyPr>
          <a:lstStyle/>
          <a:p>
            <a:pPr marL="118872" indent="0" algn="just">
              <a:buNone/>
            </a:pPr>
            <a:endParaRPr lang="en-US" b="1" dirty="0" smtClean="0"/>
          </a:p>
          <a:p>
            <a:pPr algn="just"/>
            <a:r>
              <a:rPr lang="fr-CH" b="1" i="1" dirty="0" smtClean="0"/>
              <a:t>Imagerie pour améliorer la précision</a:t>
            </a:r>
          </a:p>
          <a:p>
            <a:pPr algn="just"/>
            <a:endParaRPr lang="fr-CH" b="1" dirty="0" smtClean="0"/>
          </a:p>
          <a:p>
            <a:pPr algn="just"/>
            <a:r>
              <a:rPr lang="fr-CH" b="1" dirty="0" smtClean="0">
                <a:solidFill>
                  <a:srgbClr val="FFC000"/>
                </a:solidFill>
              </a:rPr>
              <a:t>Traitements guidés par l’image</a:t>
            </a:r>
          </a:p>
          <a:p>
            <a:pPr algn="just"/>
            <a:endParaRPr lang="fr-CH" b="1" dirty="0" smtClean="0">
              <a:solidFill>
                <a:srgbClr val="FFC000"/>
              </a:solidFill>
            </a:endParaRPr>
          </a:p>
          <a:p>
            <a:pPr algn="just"/>
            <a:r>
              <a:rPr lang="fr-CH" b="1" dirty="0" smtClean="0">
                <a:solidFill>
                  <a:srgbClr val="FFC000"/>
                </a:solidFill>
              </a:rPr>
              <a:t>Fixation d’organe et épargne de la paroi anale et du rectum</a:t>
            </a:r>
          </a:p>
          <a:p>
            <a:pPr algn="just"/>
            <a:endParaRPr lang="fr-CH" sz="1500" b="1" dirty="0" smtClean="0">
              <a:solidFill>
                <a:srgbClr val="FFC000"/>
              </a:solidFill>
            </a:endParaRPr>
          </a:p>
          <a:p>
            <a:pPr lvl="1" algn="just"/>
            <a:r>
              <a:rPr lang="fr-CH" b="1" dirty="0" smtClean="0">
                <a:solidFill>
                  <a:srgbClr val="FFC000"/>
                </a:solidFill>
              </a:rPr>
              <a:t>Ballons </a:t>
            </a:r>
            <a:r>
              <a:rPr lang="fr-CH" b="1" dirty="0" err="1" smtClean="0">
                <a:solidFill>
                  <a:srgbClr val="FFC000"/>
                </a:solidFill>
              </a:rPr>
              <a:t>endorectales</a:t>
            </a:r>
            <a:endParaRPr lang="fr-CH" b="1" dirty="0" smtClean="0">
              <a:solidFill>
                <a:srgbClr val="FFC000"/>
              </a:solidFill>
            </a:endParaRPr>
          </a:p>
          <a:p>
            <a:pPr lvl="1" algn="just"/>
            <a:r>
              <a:rPr lang="fr-CH" b="1" dirty="0" err="1" smtClean="0">
                <a:solidFill>
                  <a:srgbClr val="FFC000"/>
                </a:solidFill>
              </a:rPr>
              <a:t>Spacers</a:t>
            </a:r>
            <a:r>
              <a:rPr lang="fr-CH" b="1" dirty="0" smtClean="0">
                <a:solidFill>
                  <a:srgbClr val="FFC000"/>
                </a:solidFill>
              </a:rPr>
              <a:t> recto-prostatiques</a:t>
            </a:r>
          </a:p>
          <a:p>
            <a:pPr algn="just"/>
            <a:endParaRPr lang="fr-CH" b="1" dirty="0"/>
          </a:p>
          <a:p>
            <a:pPr algn="just"/>
            <a:endParaRPr lang="en-US" b="1" dirty="0" smtClean="0"/>
          </a:p>
          <a:p>
            <a:pPr lvl="1">
              <a:buNone/>
            </a:pP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83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8"/>
    </mc:Choice>
    <mc:Fallback xmlns="">
      <p:transition spd="slow" advTm="8768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o">
  <a:themeElements>
    <a:clrScheme name="Mo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9049</TotalTime>
  <Words>1019</Words>
  <Application>Microsoft Office PowerPoint</Application>
  <PresentationFormat>On-screen Show (4:3)</PresentationFormat>
  <Paragraphs>252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Modulo</vt:lpstr>
      <vt:lpstr>Comment diminuer la dose au rectum?</vt:lpstr>
      <vt:lpstr>Background</vt:lpstr>
      <vt:lpstr>L’escalade de dose améliore l’outcome…</vt:lpstr>
      <vt:lpstr>..au prix d’une plus haute toxicité! </vt:lpstr>
      <vt:lpstr>La radiothérapie prostatique demande des hauts standards de précision…</vt:lpstr>
      <vt:lpstr>La radiothérapie prostatique demande des hauts standards de précision…</vt:lpstr>
      <vt:lpstr>La radiothérapie prostatique demande des hauts standards de précision…</vt:lpstr>
      <vt:lpstr>Comment réduire la dose au rectum? </vt:lpstr>
      <vt:lpstr>Comment réduire la dose au rectum? </vt:lpstr>
      <vt:lpstr>PowerPoint Presentation</vt:lpstr>
      <vt:lpstr>Irradiation partielle?</vt:lpstr>
      <vt:lpstr>Comment réduire la dose au rectum? </vt:lpstr>
      <vt:lpstr>Le rôle émergent de l’IGRT (image-guided RT)</vt:lpstr>
      <vt:lpstr>Real-time tracking</vt:lpstr>
      <vt:lpstr>Real-time tracking</vt:lpstr>
      <vt:lpstr>Real-time tracking</vt:lpstr>
      <vt:lpstr>Comment réduire la dose au rectum? </vt:lpstr>
      <vt:lpstr>Fixation d’organe et épargne de la paroi anale et du rectum</vt:lpstr>
      <vt:lpstr>Pourquoi un ballon endorectal?</vt:lpstr>
      <vt:lpstr>Pourquoi un ballon endorectal?</vt:lpstr>
      <vt:lpstr>Eloigne le sigmoïde et l’intestin hors champ d’irradiation </vt:lpstr>
      <vt:lpstr>Pourquoi un ballon endorectal?</vt:lpstr>
      <vt:lpstr>Epargne de la paroi anale et rectale</vt:lpstr>
      <vt:lpstr>PowerPoint Presentation</vt:lpstr>
      <vt:lpstr>PowerPoint Presentation</vt:lpstr>
      <vt:lpstr>PowerPoint Presentation</vt:lpstr>
      <vt:lpstr>Pourquoi un ballon endorectal?</vt:lpstr>
      <vt:lpstr>Toxicités rectales tardives</vt:lpstr>
      <vt:lpstr>PowerPoint Presentation</vt:lpstr>
      <vt:lpstr>Urgence et incontinence urinaire</vt:lpstr>
      <vt:lpstr>Pourquoi un ballon endorectal?</vt:lpstr>
      <vt:lpstr>PowerPoint Presentation</vt:lpstr>
      <vt:lpstr>Mouvements prostatiques intra-fraction</vt:lpstr>
      <vt:lpstr>Mouvements prostatiques intra-fraction</vt:lpstr>
      <vt:lpstr>Comment réduire la dose au rectum? </vt:lpstr>
      <vt:lpstr>Comment augmenter la distance entre prostate et rectum</vt:lpstr>
      <vt:lpstr>Comment augmenter la distance entre prostate et rectum</vt:lpstr>
      <vt:lpstr>PowerPoint Presentation</vt:lpstr>
      <vt:lpstr>Insertion</vt:lpstr>
      <vt:lpstr>Intégrité du spacer</vt:lpstr>
      <vt:lpstr>Intégrité du spacer</vt:lpstr>
      <vt:lpstr>Toxicités associées à l’implant</vt:lpstr>
      <vt:lpstr>Overview</vt:lpstr>
      <vt:lpstr>Protex spacer</vt:lpstr>
      <vt:lpstr>PowerPoint Presentation</vt:lpstr>
      <vt:lpstr>Séries comparatives : EBRT</vt:lpstr>
      <vt:lpstr>Protex spacer</vt:lpstr>
      <vt:lpstr>Protex spacer</vt:lpstr>
      <vt:lpstr>Conclusions</vt:lpstr>
      <vt:lpstr>Merci pour l’attention!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Novalis Circle phase II trial: the physician’s point of view</dc:title>
  <dc:creator>Thomas Zilli</dc:creator>
  <cp:lastModifiedBy>zilli</cp:lastModifiedBy>
  <cp:revision>243</cp:revision>
  <dcterms:created xsi:type="dcterms:W3CDTF">2013-04-09T20:09:26Z</dcterms:created>
  <dcterms:modified xsi:type="dcterms:W3CDTF">2016-03-18T06:20:48Z</dcterms:modified>
</cp:coreProperties>
</file>